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Lst>
  <p:notesMasterIdLst>
    <p:notesMasterId r:id="rId84"/>
  </p:notesMasterIdLst>
  <p:sldIdLst>
    <p:sldId id="346" r:id="rId3"/>
    <p:sldId id="347" r:id="rId4"/>
    <p:sldId id="257" r:id="rId5"/>
    <p:sldId id="258" r:id="rId6"/>
    <p:sldId id="259" r:id="rId7"/>
    <p:sldId id="260" r:id="rId8"/>
    <p:sldId id="345" r:id="rId9"/>
    <p:sldId id="261" r:id="rId10"/>
    <p:sldId id="262" r:id="rId11"/>
    <p:sldId id="263" r:id="rId12"/>
    <p:sldId id="264" r:id="rId13"/>
    <p:sldId id="265" r:id="rId14"/>
    <p:sldId id="348" r:id="rId15"/>
    <p:sldId id="266" r:id="rId16"/>
    <p:sldId id="267" r:id="rId17"/>
    <p:sldId id="341" r:id="rId18"/>
    <p:sldId id="268" r:id="rId19"/>
    <p:sldId id="269" r:id="rId20"/>
    <p:sldId id="270" r:id="rId21"/>
    <p:sldId id="271" r:id="rId22"/>
    <p:sldId id="350" r:id="rId23"/>
    <p:sldId id="273" r:id="rId24"/>
    <p:sldId id="275" r:id="rId25"/>
    <p:sldId id="276" r:id="rId26"/>
    <p:sldId id="277" r:id="rId27"/>
    <p:sldId id="278" r:id="rId28"/>
    <p:sldId id="279" r:id="rId29"/>
    <p:sldId id="280" r:id="rId30"/>
    <p:sldId id="274"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344" r:id="rId45"/>
    <p:sldId id="343" r:id="rId46"/>
    <p:sldId id="342" r:id="rId47"/>
    <p:sldId id="296" r:id="rId48"/>
    <p:sldId id="297" r:id="rId49"/>
    <p:sldId id="298" r:id="rId50"/>
    <p:sldId id="353" r:id="rId51"/>
    <p:sldId id="300" r:id="rId52"/>
    <p:sldId id="301" r:id="rId53"/>
    <p:sldId id="302" r:id="rId54"/>
    <p:sldId id="303" r:id="rId55"/>
    <p:sldId id="304" r:id="rId56"/>
    <p:sldId id="305"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52" r:id="rId83"/>
  </p:sldIdLst>
  <p:sldSz cx="12192000" cy="6858000"/>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5"/>
    <p:restoredTop sz="94694"/>
  </p:normalViewPr>
  <p:slideViewPr>
    <p:cSldViewPr snapToGrid="0">
      <p:cViewPr varScale="1">
        <p:scale>
          <a:sx n="139" d="100"/>
          <a:sy n="139" d="100"/>
        </p:scale>
        <p:origin x="184"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8F136-1509-F74C-A626-0E27484AE6A5}" type="datetimeFigureOut">
              <a:rPr lang="en-US" smtClean="0"/>
              <a:t>6/23/24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03C71-E41C-F147-80F7-493BCCA05B7D}" type="slidenum">
              <a:rPr lang="en-US" smtClean="0"/>
              <a:t>‹#›</a:t>
            </a:fld>
            <a:endParaRPr lang="en-US"/>
          </a:p>
        </p:txBody>
      </p:sp>
    </p:spTree>
    <p:extLst>
      <p:ext uri="{BB962C8B-B14F-4D97-AF65-F5344CB8AC3E}">
        <p14:creationId xmlns:p14="http://schemas.microsoft.com/office/powerpoint/2010/main" val="242151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D6F175-4865-435D-BB34-64C925A08DB9}"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706443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a:t>Source: http://www.thenetworkthinkers.com/2008/06/birds-of-feather-grow-fat-together.html</a:t>
            </a:r>
          </a:p>
        </p:txBody>
      </p:sp>
      <p:sp>
        <p:nvSpPr>
          <p:cNvPr id="4" name="Slide Number Placeholder 3"/>
          <p:cNvSpPr>
            <a:spLocks noGrp="1"/>
          </p:cNvSpPr>
          <p:nvPr>
            <p:ph type="sldNum" sz="quarter" idx="10"/>
          </p:nvPr>
        </p:nvSpPr>
        <p:spPr/>
        <p:txBody>
          <a:bodyPr/>
          <a:lstStyle/>
          <a:p>
            <a:fld id="{F28CCC0E-D319-4925-87BE-FC7EA0A555B1}" type="slidenum">
              <a:rPr lang="en-US" smtClean="0"/>
              <a:pPr/>
              <a:t>38</a:t>
            </a:fld>
            <a:endParaRPr lang="en-US"/>
          </a:p>
        </p:txBody>
      </p:sp>
    </p:spTree>
    <p:extLst>
      <p:ext uri="{BB962C8B-B14F-4D97-AF65-F5344CB8AC3E}">
        <p14:creationId xmlns:p14="http://schemas.microsoft.com/office/powerpoint/2010/main" val="90216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itchFamily="34" charset="0"/>
              </a:defRPr>
            </a:lvl1pPr>
            <a:lvl2pPr marL="742950" indent="-285750" defTabSz="931863" eaLnBrk="0" hangingPunct="0">
              <a:defRPr sz="2800">
                <a:solidFill>
                  <a:schemeClr val="tx1"/>
                </a:solidFill>
                <a:latin typeface="Tahoma" pitchFamily="34" charset="0"/>
              </a:defRPr>
            </a:lvl2pPr>
            <a:lvl3pPr marL="1143000" indent="-228600" defTabSz="931863" eaLnBrk="0" hangingPunct="0">
              <a:defRPr sz="2800">
                <a:solidFill>
                  <a:schemeClr val="tx1"/>
                </a:solidFill>
                <a:latin typeface="Tahoma" pitchFamily="34" charset="0"/>
              </a:defRPr>
            </a:lvl3pPr>
            <a:lvl4pPr marL="1600200" indent="-228600" defTabSz="931863" eaLnBrk="0" hangingPunct="0">
              <a:defRPr sz="2800">
                <a:solidFill>
                  <a:schemeClr val="tx1"/>
                </a:solidFill>
                <a:latin typeface="Tahoma" pitchFamily="34" charset="0"/>
              </a:defRPr>
            </a:lvl4pPr>
            <a:lvl5pPr marL="2057400" indent="-228600" defTabSz="931863" eaLnBrk="0" hangingPunct="0">
              <a:defRPr sz="2800">
                <a:solidFill>
                  <a:schemeClr val="tx1"/>
                </a:solidFill>
                <a:latin typeface="Tahoma" pitchFamily="34" charset="0"/>
              </a:defRPr>
            </a:lvl5pPr>
            <a:lvl6pPr marL="2514600" indent="-228600" defTabSz="931863" eaLnBrk="0" fontAlgn="base" hangingPunct="0">
              <a:spcBef>
                <a:spcPct val="0"/>
              </a:spcBef>
              <a:spcAft>
                <a:spcPct val="0"/>
              </a:spcAft>
              <a:defRPr sz="2800">
                <a:solidFill>
                  <a:schemeClr val="tx1"/>
                </a:solidFill>
                <a:latin typeface="Tahoma" pitchFamily="34" charset="0"/>
              </a:defRPr>
            </a:lvl6pPr>
            <a:lvl7pPr marL="2971800" indent="-228600" defTabSz="931863" eaLnBrk="0" fontAlgn="base" hangingPunct="0">
              <a:spcBef>
                <a:spcPct val="0"/>
              </a:spcBef>
              <a:spcAft>
                <a:spcPct val="0"/>
              </a:spcAft>
              <a:defRPr sz="2800">
                <a:solidFill>
                  <a:schemeClr val="tx1"/>
                </a:solidFill>
                <a:latin typeface="Tahoma" pitchFamily="34" charset="0"/>
              </a:defRPr>
            </a:lvl7pPr>
            <a:lvl8pPr marL="3429000" indent="-228600" defTabSz="931863" eaLnBrk="0" fontAlgn="base" hangingPunct="0">
              <a:spcBef>
                <a:spcPct val="0"/>
              </a:spcBef>
              <a:spcAft>
                <a:spcPct val="0"/>
              </a:spcAft>
              <a:defRPr sz="2800">
                <a:solidFill>
                  <a:schemeClr val="tx1"/>
                </a:solidFill>
                <a:latin typeface="Tahoma" pitchFamily="34" charset="0"/>
              </a:defRPr>
            </a:lvl8pPr>
            <a:lvl9pPr marL="3886200" indent="-228600" defTabSz="931863" eaLnBrk="0" fontAlgn="base" hangingPunct="0">
              <a:spcBef>
                <a:spcPct val="0"/>
              </a:spcBef>
              <a:spcAft>
                <a:spcPct val="0"/>
              </a:spcAft>
              <a:defRPr sz="2800">
                <a:solidFill>
                  <a:schemeClr val="tx1"/>
                </a:solidFill>
                <a:latin typeface="Tahoma" pitchFamily="34" charset="0"/>
              </a:defRPr>
            </a:lvl9pPr>
          </a:lstStyle>
          <a:p>
            <a:pPr eaLnBrk="1" hangingPunct="1"/>
            <a:fld id="{229C63A9-6E6E-40E0-9E36-A3C9E5434128}" type="slidenum">
              <a:rPr lang="en-US" sz="1200"/>
              <a:pPr eaLnBrk="1" hangingPunct="1"/>
              <a:t>43</a:t>
            </a:fld>
            <a:endParaRPr lang="en-US" sz="1200"/>
          </a:p>
        </p:txBody>
      </p:sp>
      <p:sp>
        <p:nvSpPr>
          <p:cNvPr id="60419" name="Rectangle 2"/>
          <p:cNvSpPr>
            <a:spLocks noGrp="1" noRot="1" noChangeAspect="1" noChangeArrowheads="1" noTextEdit="1"/>
          </p:cNvSpPr>
          <p:nvPr>
            <p:ph type="sldImg"/>
          </p:nvPr>
        </p:nvSpPr>
        <p:spPr>
          <a:xfrm>
            <a:off x="342900" y="696913"/>
            <a:ext cx="6196013" cy="34861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a:p>
        </p:txBody>
      </p:sp>
    </p:spTree>
    <p:extLst>
      <p:ext uri="{BB962C8B-B14F-4D97-AF65-F5344CB8AC3E}">
        <p14:creationId xmlns:p14="http://schemas.microsoft.com/office/powerpoint/2010/main" val="1585086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50</a:t>
            </a:fld>
            <a:endParaRPr lang="en-US"/>
          </a:p>
        </p:txBody>
      </p:sp>
    </p:spTree>
    <p:extLst>
      <p:ext uri="{BB962C8B-B14F-4D97-AF65-F5344CB8AC3E}">
        <p14:creationId xmlns:p14="http://schemas.microsoft.com/office/powerpoint/2010/main" val="3632349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itchFamily="34" charset="0"/>
              </a:defRPr>
            </a:lvl1pPr>
            <a:lvl2pPr marL="742950" indent="-285750" defTabSz="931863" eaLnBrk="0" hangingPunct="0">
              <a:defRPr sz="2800">
                <a:solidFill>
                  <a:schemeClr val="tx1"/>
                </a:solidFill>
                <a:latin typeface="Tahoma" pitchFamily="34" charset="0"/>
              </a:defRPr>
            </a:lvl2pPr>
            <a:lvl3pPr marL="1143000" indent="-228600" defTabSz="931863" eaLnBrk="0" hangingPunct="0">
              <a:defRPr sz="2800">
                <a:solidFill>
                  <a:schemeClr val="tx1"/>
                </a:solidFill>
                <a:latin typeface="Tahoma" pitchFamily="34" charset="0"/>
              </a:defRPr>
            </a:lvl3pPr>
            <a:lvl4pPr marL="1600200" indent="-228600" defTabSz="931863" eaLnBrk="0" hangingPunct="0">
              <a:defRPr sz="2800">
                <a:solidFill>
                  <a:schemeClr val="tx1"/>
                </a:solidFill>
                <a:latin typeface="Tahoma" pitchFamily="34" charset="0"/>
              </a:defRPr>
            </a:lvl4pPr>
            <a:lvl5pPr marL="2057400" indent="-228600" defTabSz="931863" eaLnBrk="0" hangingPunct="0">
              <a:defRPr sz="2800">
                <a:solidFill>
                  <a:schemeClr val="tx1"/>
                </a:solidFill>
                <a:latin typeface="Tahoma" pitchFamily="34" charset="0"/>
              </a:defRPr>
            </a:lvl5pPr>
            <a:lvl6pPr marL="2514600" indent="-228600" defTabSz="931863" eaLnBrk="0" fontAlgn="base" hangingPunct="0">
              <a:spcBef>
                <a:spcPct val="0"/>
              </a:spcBef>
              <a:spcAft>
                <a:spcPct val="0"/>
              </a:spcAft>
              <a:defRPr sz="2800">
                <a:solidFill>
                  <a:schemeClr val="tx1"/>
                </a:solidFill>
                <a:latin typeface="Tahoma" pitchFamily="34" charset="0"/>
              </a:defRPr>
            </a:lvl6pPr>
            <a:lvl7pPr marL="2971800" indent="-228600" defTabSz="931863" eaLnBrk="0" fontAlgn="base" hangingPunct="0">
              <a:spcBef>
                <a:spcPct val="0"/>
              </a:spcBef>
              <a:spcAft>
                <a:spcPct val="0"/>
              </a:spcAft>
              <a:defRPr sz="2800">
                <a:solidFill>
                  <a:schemeClr val="tx1"/>
                </a:solidFill>
                <a:latin typeface="Tahoma" pitchFamily="34" charset="0"/>
              </a:defRPr>
            </a:lvl7pPr>
            <a:lvl8pPr marL="3429000" indent="-228600" defTabSz="931863" eaLnBrk="0" fontAlgn="base" hangingPunct="0">
              <a:spcBef>
                <a:spcPct val="0"/>
              </a:spcBef>
              <a:spcAft>
                <a:spcPct val="0"/>
              </a:spcAft>
              <a:defRPr sz="2800">
                <a:solidFill>
                  <a:schemeClr val="tx1"/>
                </a:solidFill>
                <a:latin typeface="Tahoma" pitchFamily="34" charset="0"/>
              </a:defRPr>
            </a:lvl8pPr>
            <a:lvl9pPr marL="3886200" indent="-228600" defTabSz="931863" eaLnBrk="0" fontAlgn="base" hangingPunct="0">
              <a:spcBef>
                <a:spcPct val="0"/>
              </a:spcBef>
              <a:spcAft>
                <a:spcPct val="0"/>
              </a:spcAft>
              <a:defRPr sz="2800">
                <a:solidFill>
                  <a:schemeClr val="tx1"/>
                </a:solidFill>
                <a:latin typeface="Tahoma" pitchFamily="34" charset="0"/>
              </a:defRPr>
            </a:lvl9pPr>
          </a:lstStyle>
          <a:p>
            <a:pPr eaLnBrk="1" hangingPunct="1"/>
            <a:fld id="{889E061E-5908-4653-B6E8-B5067C301B7A}" type="slidenum">
              <a:rPr lang="en-US" sz="1200"/>
              <a:pPr eaLnBrk="1" hangingPunct="1"/>
              <a:t>54</a:t>
            </a:fld>
            <a:endParaRPr lang="en-US" sz="1200"/>
          </a:p>
        </p:txBody>
      </p:sp>
      <p:sp>
        <p:nvSpPr>
          <p:cNvPr id="78851" name="Rectangle 2"/>
          <p:cNvSpPr>
            <a:spLocks noGrp="1" noRot="1" noChangeAspect="1" noChangeArrowheads="1" noTextEdit="1"/>
          </p:cNvSpPr>
          <p:nvPr>
            <p:ph type="sldImg"/>
          </p:nvPr>
        </p:nvSpPr>
        <p:spPr>
          <a:xfrm>
            <a:off x="342900" y="696913"/>
            <a:ext cx="6196013" cy="3486150"/>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400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56</a:t>
            </a:fld>
            <a:endParaRPr lang="en-US"/>
          </a:p>
        </p:txBody>
      </p:sp>
    </p:spTree>
    <p:extLst>
      <p:ext uri="{BB962C8B-B14F-4D97-AF65-F5344CB8AC3E}">
        <p14:creationId xmlns:p14="http://schemas.microsoft.com/office/powerpoint/2010/main" val="1236654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itchFamily="34" charset="0"/>
              </a:defRPr>
            </a:lvl1pPr>
            <a:lvl2pPr marL="742950" indent="-285750" defTabSz="931863" eaLnBrk="0" hangingPunct="0">
              <a:defRPr sz="2800">
                <a:solidFill>
                  <a:schemeClr val="tx1"/>
                </a:solidFill>
                <a:latin typeface="Tahoma" pitchFamily="34" charset="0"/>
              </a:defRPr>
            </a:lvl2pPr>
            <a:lvl3pPr marL="1143000" indent="-228600" defTabSz="931863" eaLnBrk="0" hangingPunct="0">
              <a:defRPr sz="2800">
                <a:solidFill>
                  <a:schemeClr val="tx1"/>
                </a:solidFill>
                <a:latin typeface="Tahoma" pitchFamily="34" charset="0"/>
              </a:defRPr>
            </a:lvl3pPr>
            <a:lvl4pPr marL="1600200" indent="-228600" defTabSz="931863" eaLnBrk="0" hangingPunct="0">
              <a:defRPr sz="2800">
                <a:solidFill>
                  <a:schemeClr val="tx1"/>
                </a:solidFill>
                <a:latin typeface="Tahoma" pitchFamily="34" charset="0"/>
              </a:defRPr>
            </a:lvl4pPr>
            <a:lvl5pPr marL="2057400" indent="-228600" defTabSz="931863" eaLnBrk="0" hangingPunct="0">
              <a:defRPr sz="2800">
                <a:solidFill>
                  <a:schemeClr val="tx1"/>
                </a:solidFill>
                <a:latin typeface="Tahoma" pitchFamily="34" charset="0"/>
              </a:defRPr>
            </a:lvl5pPr>
            <a:lvl6pPr marL="2514600" indent="-228600" defTabSz="931863" eaLnBrk="0" fontAlgn="base" hangingPunct="0">
              <a:spcBef>
                <a:spcPct val="0"/>
              </a:spcBef>
              <a:spcAft>
                <a:spcPct val="0"/>
              </a:spcAft>
              <a:defRPr sz="2800">
                <a:solidFill>
                  <a:schemeClr val="tx1"/>
                </a:solidFill>
                <a:latin typeface="Tahoma" pitchFamily="34" charset="0"/>
              </a:defRPr>
            </a:lvl6pPr>
            <a:lvl7pPr marL="2971800" indent="-228600" defTabSz="931863" eaLnBrk="0" fontAlgn="base" hangingPunct="0">
              <a:spcBef>
                <a:spcPct val="0"/>
              </a:spcBef>
              <a:spcAft>
                <a:spcPct val="0"/>
              </a:spcAft>
              <a:defRPr sz="2800">
                <a:solidFill>
                  <a:schemeClr val="tx1"/>
                </a:solidFill>
                <a:latin typeface="Tahoma" pitchFamily="34" charset="0"/>
              </a:defRPr>
            </a:lvl7pPr>
            <a:lvl8pPr marL="3429000" indent="-228600" defTabSz="931863" eaLnBrk="0" fontAlgn="base" hangingPunct="0">
              <a:spcBef>
                <a:spcPct val="0"/>
              </a:spcBef>
              <a:spcAft>
                <a:spcPct val="0"/>
              </a:spcAft>
              <a:defRPr sz="2800">
                <a:solidFill>
                  <a:schemeClr val="tx1"/>
                </a:solidFill>
                <a:latin typeface="Tahoma" pitchFamily="34" charset="0"/>
              </a:defRPr>
            </a:lvl8pPr>
            <a:lvl9pPr marL="3886200" indent="-228600" defTabSz="931863" eaLnBrk="0" fontAlgn="base" hangingPunct="0">
              <a:spcBef>
                <a:spcPct val="0"/>
              </a:spcBef>
              <a:spcAft>
                <a:spcPct val="0"/>
              </a:spcAft>
              <a:defRPr sz="2800">
                <a:solidFill>
                  <a:schemeClr val="tx1"/>
                </a:solidFill>
                <a:latin typeface="Tahoma" pitchFamily="34" charset="0"/>
              </a:defRPr>
            </a:lvl9pPr>
          </a:lstStyle>
          <a:p>
            <a:pPr eaLnBrk="1" hangingPunct="1"/>
            <a:fld id="{229C63A9-6E6E-40E0-9E36-A3C9E5434128}" type="slidenum">
              <a:rPr lang="en-US" sz="1200"/>
              <a:pPr eaLnBrk="1" hangingPunct="1"/>
              <a:t>63</a:t>
            </a:fld>
            <a:endParaRPr lang="en-US" sz="1200"/>
          </a:p>
        </p:txBody>
      </p:sp>
      <p:sp>
        <p:nvSpPr>
          <p:cNvPr id="60419" name="Rectangle 2"/>
          <p:cNvSpPr>
            <a:spLocks noGrp="1" noRot="1" noChangeAspect="1" noChangeArrowheads="1" noTextEdit="1"/>
          </p:cNvSpPr>
          <p:nvPr>
            <p:ph type="sldImg"/>
          </p:nvPr>
        </p:nvSpPr>
        <p:spPr>
          <a:xfrm>
            <a:off x="342900" y="696913"/>
            <a:ext cx="6196013" cy="34861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a:p>
        </p:txBody>
      </p:sp>
    </p:spTree>
    <p:extLst>
      <p:ext uri="{BB962C8B-B14F-4D97-AF65-F5344CB8AC3E}">
        <p14:creationId xmlns:p14="http://schemas.microsoft.com/office/powerpoint/2010/main" val="3189265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67</a:t>
            </a:fld>
            <a:endParaRPr lang="en-US"/>
          </a:p>
        </p:txBody>
      </p:sp>
    </p:spTree>
    <p:extLst>
      <p:ext uri="{BB962C8B-B14F-4D97-AF65-F5344CB8AC3E}">
        <p14:creationId xmlns:p14="http://schemas.microsoft.com/office/powerpoint/2010/main" val="2645078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itchFamily="34" charset="0"/>
              </a:defRPr>
            </a:lvl1pPr>
            <a:lvl2pPr marL="742950" indent="-285750" defTabSz="931863" eaLnBrk="0" hangingPunct="0">
              <a:defRPr sz="2800">
                <a:solidFill>
                  <a:schemeClr val="tx1"/>
                </a:solidFill>
                <a:latin typeface="Tahoma" pitchFamily="34" charset="0"/>
              </a:defRPr>
            </a:lvl2pPr>
            <a:lvl3pPr marL="1143000" indent="-228600" defTabSz="931863" eaLnBrk="0" hangingPunct="0">
              <a:defRPr sz="2800">
                <a:solidFill>
                  <a:schemeClr val="tx1"/>
                </a:solidFill>
                <a:latin typeface="Tahoma" pitchFamily="34" charset="0"/>
              </a:defRPr>
            </a:lvl3pPr>
            <a:lvl4pPr marL="1600200" indent="-228600" defTabSz="931863" eaLnBrk="0" hangingPunct="0">
              <a:defRPr sz="2800">
                <a:solidFill>
                  <a:schemeClr val="tx1"/>
                </a:solidFill>
                <a:latin typeface="Tahoma" pitchFamily="34" charset="0"/>
              </a:defRPr>
            </a:lvl4pPr>
            <a:lvl5pPr marL="2057400" indent="-228600" defTabSz="931863" eaLnBrk="0" hangingPunct="0">
              <a:defRPr sz="2800">
                <a:solidFill>
                  <a:schemeClr val="tx1"/>
                </a:solidFill>
                <a:latin typeface="Tahoma" pitchFamily="34" charset="0"/>
              </a:defRPr>
            </a:lvl5pPr>
            <a:lvl6pPr marL="2514600" indent="-228600" defTabSz="931863" eaLnBrk="0" fontAlgn="base" hangingPunct="0">
              <a:spcBef>
                <a:spcPct val="0"/>
              </a:spcBef>
              <a:spcAft>
                <a:spcPct val="0"/>
              </a:spcAft>
              <a:defRPr sz="2800">
                <a:solidFill>
                  <a:schemeClr val="tx1"/>
                </a:solidFill>
                <a:latin typeface="Tahoma" pitchFamily="34" charset="0"/>
              </a:defRPr>
            </a:lvl6pPr>
            <a:lvl7pPr marL="2971800" indent="-228600" defTabSz="931863" eaLnBrk="0" fontAlgn="base" hangingPunct="0">
              <a:spcBef>
                <a:spcPct val="0"/>
              </a:spcBef>
              <a:spcAft>
                <a:spcPct val="0"/>
              </a:spcAft>
              <a:defRPr sz="2800">
                <a:solidFill>
                  <a:schemeClr val="tx1"/>
                </a:solidFill>
                <a:latin typeface="Tahoma" pitchFamily="34" charset="0"/>
              </a:defRPr>
            </a:lvl7pPr>
            <a:lvl8pPr marL="3429000" indent="-228600" defTabSz="931863" eaLnBrk="0" fontAlgn="base" hangingPunct="0">
              <a:spcBef>
                <a:spcPct val="0"/>
              </a:spcBef>
              <a:spcAft>
                <a:spcPct val="0"/>
              </a:spcAft>
              <a:defRPr sz="2800">
                <a:solidFill>
                  <a:schemeClr val="tx1"/>
                </a:solidFill>
                <a:latin typeface="Tahoma" pitchFamily="34" charset="0"/>
              </a:defRPr>
            </a:lvl8pPr>
            <a:lvl9pPr marL="3886200" indent="-228600" defTabSz="931863" eaLnBrk="0" fontAlgn="base" hangingPunct="0">
              <a:spcBef>
                <a:spcPct val="0"/>
              </a:spcBef>
              <a:spcAft>
                <a:spcPct val="0"/>
              </a:spcAft>
              <a:defRPr sz="2800">
                <a:solidFill>
                  <a:schemeClr val="tx1"/>
                </a:solidFill>
                <a:latin typeface="Tahoma" pitchFamily="34" charset="0"/>
              </a:defRPr>
            </a:lvl9pPr>
          </a:lstStyle>
          <a:p>
            <a:pPr eaLnBrk="1" hangingPunct="1"/>
            <a:fld id="{4E4D3F3C-F48C-4736-AA70-E93D7157E2DA}" type="slidenum">
              <a:rPr lang="en-US" sz="1200"/>
              <a:pPr eaLnBrk="1" hangingPunct="1"/>
              <a:t>69</a:t>
            </a:fld>
            <a:endParaRPr lang="en-US" sz="1200"/>
          </a:p>
        </p:txBody>
      </p:sp>
      <p:sp>
        <p:nvSpPr>
          <p:cNvPr id="84995" name="Rectangle 2"/>
          <p:cNvSpPr>
            <a:spLocks noGrp="1" noRot="1" noChangeAspect="1" noChangeArrowheads="1" noTextEdit="1"/>
          </p:cNvSpPr>
          <p:nvPr>
            <p:ph type="sldImg"/>
          </p:nvPr>
        </p:nvSpPr>
        <p:spPr>
          <a:xfrm>
            <a:off x="342900" y="696913"/>
            <a:ext cx="6196013" cy="348615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893116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70</a:t>
            </a:fld>
            <a:endParaRPr lang="en-US"/>
          </a:p>
        </p:txBody>
      </p:sp>
    </p:spTree>
    <p:extLst>
      <p:ext uri="{BB962C8B-B14F-4D97-AF65-F5344CB8AC3E}">
        <p14:creationId xmlns:p14="http://schemas.microsoft.com/office/powerpoint/2010/main" val="947210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80</a:t>
            </a:fld>
            <a:endParaRPr lang="en-US"/>
          </a:p>
        </p:txBody>
      </p:sp>
    </p:spTree>
    <p:extLst>
      <p:ext uri="{BB962C8B-B14F-4D97-AF65-F5344CB8AC3E}">
        <p14:creationId xmlns:p14="http://schemas.microsoft.com/office/powerpoint/2010/main" val="3233970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D6F175-4865-435D-BB34-64C925A08DB9}"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963544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itchFamily="34" charset="0"/>
              </a:defRPr>
            </a:lvl1pPr>
            <a:lvl2pPr marL="742950" indent="-285750" defTabSz="931863" eaLnBrk="0" hangingPunct="0">
              <a:defRPr sz="2800">
                <a:solidFill>
                  <a:schemeClr val="tx1"/>
                </a:solidFill>
                <a:latin typeface="Tahoma" pitchFamily="34" charset="0"/>
              </a:defRPr>
            </a:lvl2pPr>
            <a:lvl3pPr marL="1143000" indent="-228600" defTabSz="931863" eaLnBrk="0" hangingPunct="0">
              <a:defRPr sz="2800">
                <a:solidFill>
                  <a:schemeClr val="tx1"/>
                </a:solidFill>
                <a:latin typeface="Tahoma" pitchFamily="34" charset="0"/>
              </a:defRPr>
            </a:lvl3pPr>
            <a:lvl4pPr marL="1600200" indent="-228600" defTabSz="931863" eaLnBrk="0" hangingPunct="0">
              <a:defRPr sz="2800">
                <a:solidFill>
                  <a:schemeClr val="tx1"/>
                </a:solidFill>
                <a:latin typeface="Tahoma" pitchFamily="34" charset="0"/>
              </a:defRPr>
            </a:lvl4pPr>
            <a:lvl5pPr marL="2057400" indent="-228600" defTabSz="931863" eaLnBrk="0" hangingPunct="0">
              <a:defRPr sz="2800">
                <a:solidFill>
                  <a:schemeClr val="tx1"/>
                </a:solidFill>
                <a:latin typeface="Tahoma" pitchFamily="34" charset="0"/>
              </a:defRPr>
            </a:lvl5pPr>
            <a:lvl6pPr marL="2514600" indent="-228600" defTabSz="931863" eaLnBrk="0" fontAlgn="base" hangingPunct="0">
              <a:spcBef>
                <a:spcPct val="0"/>
              </a:spcBef>
              <a:spcAft>
                <a:spcPct val="0"/>
              </a:spcAft>
              <a:defRPr sz="2800">
                <a:solidFill>
                  <a:schemeClr val="tx1"/>
                </a:solidFill>
                <a:latin typeface="Tahoma" pitchFamily="34" charset="0"/>
              </a:defRPr>
            </a:lvl6pPr>
            <a:lvl7pPr marL="2971800" indent="-228600" defTabSz="931863" eaLnBrk="0" fontAlgn="base" hangingPunct="0">
              <a:spcBef>
                <a:spcPct val="0"/>
              </a:spcBef>
              <a:spcAft>
                <a:spcPct val="0"/>
              </a:spcAft>
              <a:defRPr sz="2800">
                <a:solidFill>
                  <a:schemeClr val="tx1"/>
                </a:solidFill>
                <a:latin typeface="Tahoma" pitchFamily="34" charset="0"/>
              </a:defRPr>
            </a:lvl7pPr>
            <a:lvl8pPr marL="3429000" indent="-228600" defTabSz="931863" eaLnBrk="0" fontAlgn="base" hangingPunct="0">
              <a:spcBef>
                <a:spcPct val="0"/>
              </a:spcBef>
              <a:spcAft>
                <a:spcPct val="0"/>
              </a:spcAft>
              <a:defRPr sz="2800">
                <a:solidFill>
                  <a:schemeClr val="tx1"/>
                </a:solidFill>
                <a:latin typeface="Tahoma" pitchFamily="34" charset="0"/>
              </a:defRPr>
            </a:lvl8pPr>
            <a:lvl9pPr marL="3886200" indent="-228600" defTabSz="931863" eaLnBrk="0" fontAlgn="base" hangingPunct="0">
              <a:spcBef>
                <a:spcPct val="0"/>
              </a:spcBef>
              <a:spcAft>
                <a:spcPct val="0"/>
              </a:spcAft>
              <a:defRPr sz="2800">
                <a:solidFill>
                  <a:schemeClr val="tx1"/>
                </a:solidFill>
                <a:latin typeface="Tahoma" pitchFamily="34" charset="0"/>
              </a:defRPr>
            </a:lvl9pPr>
          </a:lstStyle>
          <a:p>
            <a:pPr eaLnBrk="1" hangingPunct="1"/>
            <a:fld id="{229C63A9-6E6E-40E0-9E36-A3C9E5434128}" type="slidenum">
              <a:rPr lang="en-US" sz="1200"/>
              <a:pPr eaLnBrk="1" hangingPunct="1"/>
              <a:t>22</a:t>
            </a:fld>
            <a:endParaRPr lang="en-US" sz="1200"/>
          </a:p>
        </p:txBody>
      </p:sp>
      <p:sp>
        <p:nvSpPr>
          <p:cNvPr id="60419" name="Rectangle 2"/>
          <p:cNvSpPr>
            <a:spLocks noGrp="1" noRot="1" noChangeAspect="1" noChangeArrowheads="1" noTextEdit="1"/>
          </p:cNvSpPr>
          <p:nvPr>
            <p:ph type="sldImg"/>
          </p:nvPr>
        </p:nvSpPr>
        <p:spPr>
          <a:xfrm>
            <a:off x="342900" y="696913"/>
            <a:ext cx="6196013" cy="34861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a:p>
        </p:txBody>
      </p:sp>
    </p:spTree>
    <p:extLst>
      <p:ext uri="{BB962C8B-B14F-4D97-AF65-F5344CB8AC3E}">
        <p14:creationId xmlns:p14="http://schemas.microsoft.com/office/powerpoint/2010/main" val="302891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800">
                <a:solidFill>
                  <a:schemeClr val="tx1"/>
                </a:solidFill>
                <a:latin typeface="Tahoma" pitchFamily="34" charset="0"/>
              </a:defRPr>
            </a:lvl1pPr>
            <a:lvl2pPr marL="742950" indent="-285750" defTabSz="931863" eaLnBrk="0" hangingPunct="0">
              <a:defRPr sz="2800">
                <a:solidFill>
                  <a:schemeClr val="tx1"/>
                </a:solidFill>
                <a:latin typeface="Tahoma" pitchFamily="34" charset="0"/>
              </a:defRPr>
            </a:lvl2pPr>
            <a:lvl3pPr marL="1143000" indent="-228600" defTabSz="931863" eaLnBrk="0" hangingPunct="0">
              <a:defRPr sz="2800">
                <a:solidFill>
                  <a:schemeClr val="tx1"/>
                </a:solidFill>
                <a:latin typeface="Tahoma" pitchFamily="34" charset="0"/>
              </a:defRPr>
            </a:lvl3pPr>
            <a:lvl4pPr marL="1600200" indent="-228600" defTabSz="931863" eaLnBrk="0" hangingPunct="0">
              <a:defRPr sz="2800">
                <a:solidFill>
                  <a:schemeClr val="tx1"/>
                </a:solidFill>
                <a:latin typeface="Tahoma" pitchFamily="34" charset="0"/>
              </a:defRPr>
            </a:lvl4pPr>
            <a:lvl5pPr marL="2057400" indent="-228600" defTabSz="931863" eaLnBrk="0" hangingPunct="0">
              <a:defRPr sz="2800">
                <a:solidFill>
                  <a:schemeClr val="tx1"/>
                </a:solidFill>
                <a:latin typeface="Tahoma" pitchFamily="34" charset="0"/>
              </a:defRPr>
            </a:lvl5pPr>
            <a:lvl6pPr marL="2514600" indent="-228600" defTabSz="931863" eaLnBrk="0" fontAlgn="base" hangingPunct="0">
              <a:spcBef>
                <a:spcPct val="0"/>
              </a:spcBef>
              <a:spcAft>
                <a:spcPct val="0"/>
              </a:spcAft>
              <a:defRPr sz="2800">
                <a:solidFill>
                  <a:schemeClr val="tx1"/>
                </a:solidFill>
                <a:latin typeface="Tahoma" pitchFamily="34" charset="0"/>
              </a:defRPr>
            </a:lvl6pPr>
            <a:lvl7pPr marL="2971800" indent="-228600" defTabSz="931863" eaLnBrk="0" fontAlgn="base" hangingPunct="0">
              <a:spcBef>
                <a:spcPct val="0"/>
              </a:spcBef>
              <a:spcAft>
                <a:spcPct val="0"/>
              </a:spcAft>
              <a:defRPr sz="2800">
                <a:solidFill>
                  <a:schemeClr val="tx1"/>
                </a:solidFill>
                <a:latin typeface="Tahoma" pitchFamily="34" charset="0"/>
              </a:defRPr>
            </a:lvl7pPr>
            <a:lvl8pPr marL="3429000" indent="-228600" defTabSz="931863" eaLnBrk="0" fontAlgn="base" hangingPunct="0">
              <a:spcBef>
                <a:spcPct val="0"/>
              </a:spcBef>
              <a:spcAft>
                <a:spcPct val="0"/>
              </a:spcAft>
              <a:defRPr sz="2800">
                <a:solidFill>
                  <a:schemeClr val="tx1"/>
                </a:solidFill>
                <a:latin typeface="Tahoma" pitchFamily="34" charset="0"/>
              </a:defRPr>
            </a:lvl8pPr>
            <a:lvl9pPr marL="3886200" indent="-228600" defTabSz="931863" eaLnBrk="0" fontAlgn="base" hangingPunct="0">
              <a:spcBef>
                <a:spcPct val="0"/>
              </a:spcBef>
              <a:spcAft>
                <a:spcPct val="0"/>
              </a:spcAft>
              <a:defRPr sz="2800">
                <a:solidFill>
                  <a:schemeClr val="tx1"/>
                </a:solidFill>
                <a:latin typeface="Tahoma" pitchFamily="34" charset="0"/>
              </a:defRPr>
            </a:lvl9pPr>
          </a:lstStyle>
          <a:p>
            <a:pPr eaLnBrk="1" hangingPunct="1"/>
            <a:fld id="{229C63A9-6E6E-40E0-9E36-A3C9E5434128}" type="slidenum">
              <a:rPr lang="en-US" sz="1200"/>
              <a:pPr eaLnBrk="1" hangingPunct="1"/>
              <a:t>30</a:t>
            </a:fld>
            <a:endParaRPr lang="en-US" sz="1200"/>
          </a:p>
        </p:txBody>
      </p:sp>
      <p:sp>
        <p:nvSpPr>
          <p:cNvPr id="60419" name="Rectangle 2"/>
          <p:cNvSpPr>
            <a:spLocks noGrp="1" noRot="1" noChangeAspect="1" noChangeArrowheads="1" noTextEdit="1"/>
          </p:cNvSpPr>
          <p:nvPr>
            <p:ph type="sldImg"/>
          </p:nvPr>
        </p:nvSpPr>
        <p:spPr>
          <a:xfrm>
            <a:off x="342900" y="696913"/>
            <a:ext cx="6196013" cy="3486150"/>
          </a:xfrm>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b="1"/>
          </a:p>
        </p:txBody>
      </p:sp>
    </p:spTree>
    <p:extLst>
      <p:ext uri="{BB962C8B-B14F-4D97-AF65-F5344CB8AC3E}">
        <p14:creationId xmlns:p14="http://schemas.microsoft.com/office/powerpoint/2010/main" val="4045577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0B7716-36DB-2D49-AA17-2865D7B13815}" type="slidenum">
              <a:rPr lang="en-US" smtClean="0"/>
              <a:t>31</a:t>
            </a:fld>
            <a:endParaRPr lang="en-US"/>
          </a:p>
        </p:txBody>
      </p:sp>
    </p:spTree>
    <p:extLst>
      <p:ext uri="{BB962C8B-B14F-4D97-AF65-F5344CB8AC3E}">
        <p14:creationId xmlns:p14="http://schemas.microsoft.com/office/powerpoint/2010/main" val="3328563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err="1"/>
              <a:t>Sources:http</a:t>
            </a:r>
            <a:r>
              <a:rPr lang="en-US" dirty="0"/>
              <a:t>://www.analytictech.com/networks/kindsofmatrices.htm</a:t>
            </a:r>
          </a:p>
          <a:p>
            <a:r>
              <a:rPr lang="en-US" dirty="0"/>
              <a:t>Need to be replaced</a:t>
            </a:r>
          </a:p>
        </p:txBody>
      </p:sp>
      <p:sp>
        <p:nvSpPr>
          <p:cNvPr id="4" name="Slide Number Placeholder 3"/>
          <p:cNvSpPr>
            <a:spLocks noGrp="1"/>
          </p:cNvSpPr>
          <p:nvPr>
            <p:ph type="sldNum" sz="quarter" idx="10"/>
          </p:nvPr>
        </p:nvSpPr>
        <p:spPr/>
        <p:txBody>
          <a:bodyPr/>
          <a:lstStyle/>
          <a:p>
            <a:fld id="{F28CCC0E-D319-4925-87BE-FC7EA0A555B1}" type="slidenum">
              <a:rPr lang="en-US" smtClean="0"/>
              <a:pPr/>
              <a:t>32</a:t>
            </a:fld>
            <a:endParaRPr lang="en-US"/>
          </a:p>
        </p:txBody>
      </p:sp>
    </p:spTree>
    <p:extLst>
      <p:ext uri="{BB962C8B-B14F-4D97-AF65-F5344CB8AC3E}">
        <p14:creationId xmlns:p14="http://schemas.microsoft.com/office/powerpoint/2010/main" val="170641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a:t>Source: http://www.dpgp.org/syntenic_assembly/</a:t>
            </a:r>
          </a:p>
        </p:txBody>
      </p:sp>
      <p:sp>
        <p:nvSpPr>
          <p:cNvPr id="4" name="Slide Number Placeholder 3"/>
          <p:cNvSpPr>
            <a:spLocks noGrp="1"/>
          </p:cNvSpPr>
          <p:nvPr>
            <p:ph type="sldNum" sz="quarter" idx="10"/>
          </p:nvPr>
        </p:nvSpPr>
        <p:spPr/>
        <p:txBody>
          <a:bodyPr/>
          <a:lstStyle/>
          <a:p>
            <a:fld id="{F28CCC0E-D319-4925-87BE-FC7EA0A555B1}" type="slidenum">
              <a:rPr lang="en-US" smtClean="0"/>
              <a:pPr/>
              <a:t>35</a:t>
            </a:fld>
            <a:endParaRPr lang="en-US"/>
          </a:p>
        </p:txBody>
      </p:sp>
    </p:spTree>
    <p:extLst>
      <p:ext uri="{BB962C8B-B14F-4D97-AF65-F5344CB8AC3E}">
        <p14:creationId xmlns:p14="http://schemas.microsoft.com/office/powerpoint/2010/main" val="118755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a:t>Source: http://swampland.time.com/2011/04/25/obamas-pump-problem-why-gas-prices-could-swing-a-close-election/</a:t>
            </a:r>
          </a:p>
        </p:txBody>
      </p:sp>
      <p:sp>
        <p:nvSpPr>
          <p:cNvPr id="4" name="Slide Number Placeholder 3"/>
          <p:cNvSpPr>
            <a:spLocks noGrp="1"/>
          </p:cNvSpPr>
          <p:nvPr>
            <p:ph type="sldNum" sz="quarter" idx="10"/>
          </p:nvPr>
        </p:nvSpPr>
        <p:spPr/>
        <p:txBody>
          <a:bodyPr/>
          <a:lstStyle/>
          <a:p>
            <a:fld id="{F28CCC0E-D319-4925-87BE-FC7EA0A555B1}" type="slidenum">
              <a:rPr lang="en-US" smtClean="0"/>
              <a:pPr/>
              <a:t>36</a:t>
            </a:fld>
            <a:endParaRPr lang="en-US"/>
          </a:p>
        </p:txBody>
      </p:sp>
    </p:spTree>
    <p:extLst>
      <p:ext uri="{BB962C8B-B14F-4D97-AF65-F5344CB8AC3E}">
        <p14:creationId xmlns:p14="http://schemas.microsoft.com/office/powerpoint/2010/main" val="325676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a:t>https://www.nytimes.com/interactive/2020/us/coronavirus-us-cases.html</a:t>
            </a:r>
          </a:p>
        </p:txBody>
      </p:sp>
      <p:sp>
        <p:nvSpPr>
          <p:cNvPr id="4" name="Slide Number Placeholder 3"/>
          <p:cNvSpPr>
            <a:spLocks noGrp="1"/>
          </p:cNvSpPr>
          <p:nvPr>
            <p:ph type="sldNum" sz="quarter" idx="10"/>
          </p:nvPr>
        </p:nvSpPr>
        <p:spPr/>
        <p:txBody>
          <a:bodyPr/>
          <a:lstStyle/>
          <a:p>
            <a:fld id="{F28CCC0E-D319-4925-87BE-FC7EA0A555B1}" type="slidenum">
              <a:rPr lang="en-US" smtClean="0"/>
              <a:pPr/>
              <a:t>37</a:t>
            </a:fld>
            <a:endParaRPr lang="en-US"/>
          </a:p>
        </p:txBody>
      </p:sp>
    </p:spTree>
    <p:extLst>
      <p:ext uri="{BB962C8B-B14F-4D97-AF65-F5344CB8AC3E}">
        <p14:creationId xmlns:p14="http://schemas.microsoft.com/office/powerpoint/2010/main" val="2647322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solidFill>
                  <a:srgbClr val="002060"/>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223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9405-B69C-BE2C-5967-9C58AEE1D6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5DABE3-EC15-08B4-65E1-B6CB52CCA3FB}"/>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4" name="Footer Placeholder 3">
            <a:extLst>
              <a:ext uri="{FF2B5EF4-FFF2-40B4-BE49-F238E27FC236}">
                <a16:creationId xmlns:a16="http://schemas.microsoft.com/office/drawing/2014/main" id="{DF457BF1-D7D6-2074-92B8-B6D704BAFC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8C43B-68CB-1978-4141-B1B4575B323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539694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F53EA-DB7F-9804-B0E8-7F73BD5C2821}"/>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3" name="Footer Placeholder 2">
            <a:extLst>
              <a:ext uri="{FF2B5EF4-FFF2-40B4-BE49-F238E27FC236}">
                <a16:creationId xmlns:a16="http://schemas.microsoft.com/office/drawing/2014/main" id="{C3309689-262A-B4A6-E689-962917D06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3A94A6-0EA3-4D8E-E06B-9433391AF514}"/>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428069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665C1-C693-4052-A5DE-8A4BD3FD2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924919-AED9-E3E4-6070-DB7D83E3F2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DF807C-D289-96FA-F3AE-4395136415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FE942-43C3-1BDA-3A0F-1CE34EF9198C}"/>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6" name="Footer Placeholder 5">
            <a:extLst>
              <a:ext uri="{FF2B5EF4-FFF2-40B4-BE49-F238E27FC236}">
                <a16:creationId xmlns:a16="http://schemas.microsoft.com/office/drawing/2014/main" id="{12230B67-B2BC-4781-C21B-43B8D5B4E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054A6-F312-9564-3651-33B7F968075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849598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179E0-A886-37D7-DFD4-730EB0A362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87572-BF8A-B1DF-3996-63EE0251F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4B1D59-2AA3-51D3-ACF0-B7D6790E8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E3094-81D7-BE93-80B3-82CCFE2B8F6A}"/>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6" name="Footer Placeholder 5">
            <a:extLst>
              <a:ext uri="{FF2B5EF4-FFF2-40B4-BE49-F238E27FC236}">
                <a16:creationId xmlns:a16="http://schemas.microsoft.com/office/drawing/2014/main" id="{C301C968-3C6E-B893-59B1-250FDD847B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8F84D-F51D-6C9F-FFAF-5B810252CB11}"/>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935013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A1BC-4D1F-EDF0-2284-FF5EF8D0AF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D595C8-8836-01EF-5C74-2619F2AF4D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C30E6-2575-D9C4-51C6-3C3D10A0F085}"/>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5" name="Footer Placeholder 4">
            <a:extLst>
              <a:ext uri="{FF2B5EF4-FFF2-40B4-BE49-F238E27FC236}">
                <a16:creationId xmlns:a16="http://schemas.microsoft.com/office/drawing/2014/main" id="{3E790ECD-BBA5-15D5-35FA-04C70E73F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23F45-8C3E-53F4-AB4E-0766E16C2799}"/>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908621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3A726-A730-99A1-207B-070B99770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333F0C-0844-403A-52E8-6F81E33F19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109CC-3C4D-04E0-14B3-B3556EA92F45}"/>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5" name="Footer Placeholder 4">
            <a:extLst>
              <a:ext uri="{FF2B5EF4-FFF2-40B4-BE49-F238E27FC236}">
                <a16:creationId xmlns:a16="http://schemas.microsoft.com/office/drawing/2014/main" id="{B425DEC8-4C39-78A5-8536-637794998B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DEBEAA-9232-1A84-ABD1-7297AE5241B5}"/>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28520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10972800" cy="839788"/>
          </a:xfrm>
        </p:spPr>
        <p:txBody>
          <a:bodyPr>
            <a:normAutofit/>
          </a:bodyPr>
          <a:lstStyle>
            <a:lvl1pPr algn="ctr">
              <a:defRPr sz="4400" b="1">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143000"/>
            <a:ext cx="10972800" cy="5334000"/>
          </a:xfrm>
        </p:spPr>
        <p:txBody>
          <a:bodyPr>
            <a:normAutofit/>
          </a:bodyPr>
          <a:lstStyle>
            <a:lvl1pPr>
              <a:defRPr sz="3200"/>
            </a:lvl1pPr>
            <a:lvl2pPr>
              <a:defRPr sz="2800">
                <a:latin typeface="Tahoma" pitchFamily="34" charset="0"/>
                <a:ea typeface="Tahoma" pitchFamily="34" charset="0"/>
                <a:cs typeface="Tahoma" pitchFamily="34" charset="0"/>
              </a:defRPr>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p:txBody>
      </p:sp>
      <p:cxnSp>
        <p:nvCxnSpPr>
          <p:cNvPr id="12" name="Straight Connector 11"/>
          <p:cNvCxnSpPr/>
          <p:nvPr/>
        </p:nvCxnSpPr>
        <p:spPr>
          <a:xfrm>
            <a:off x="304800" y="992188"/>
            <a:ext cx="115824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a:spLocks noGrp="1"/>
          </p:cNvSpPr>
          <p:nvPr>
            <p:ph type="sldNum" sz="quarter" idx="12"/>
          </p:nvPr>
        </p:nvSpPr>
        <p:spPr>
          <a:xfrm>
            <a:off x="11582400" y="6528816"/>
            <a:ext cx="609600" cy="329184"/>
          </a:xfrm>
          <a:prstGeom prst="rect">
            <a:avLst/>
          </a:prstGeom>
        </p:spPr>
        <p:txBody>
          <a:bodyPr/>
          <a:lstStyle>
            <a:lvl1pPr>
              <a:defRPr sz="1400">
                <a:effectLst>
                  <a:outerShdw blurRad="38100" dist="38100" dir="2700000" algn="tl">
                    <a:srgbClr val="000000">
                      <a:alpha val="43137"/>
                    </a:srgbClr>
                  </a:outerShdw>
                </a:effectLst>
              </a:defRPr>
            </a:lvl1pPr>
          </a:lstStyle>
          <a:p>
            <a:fld id="{3188826C-93A2-1F4A-BFE9-41BE43CD8C6C}" type="slidenum">
              <a:rPr lang="en-US" smtClean="0"/>
              <a:t>‹#›</a:t>
            </a:fld>
            <a:endParaRPr lang="en-US"/>
          </a:p>
        </p:txBody>
      </p:sp>
    </p:spTree>
    <p:extLst>
      <p:ext uri="{BB962C8B-B14F-4D97-AF65-F5344CB8AC3E}">
        <p14:creationId xmlns:p14="http://schemas.microsoft.com/office/powerpoint/2010/main" val="1408531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2"/>
            <a:ext cx="2844800" cy="365125"/>
          </a:xfrm>
        </p:spPr>
        <p:txBody>
          <a:bodyPr/>
          <a:lstStyle/>
          <a:p>
            <a:fld id="{3188826C-93A2-1F4A-BFE9-41BE43CD8C6C}" type="slidenum">
              <a:rPr lang="en-US" smtClean="0"/>
              <a:t>‹#›</a:t>
            </a:fld>
            <a:endParaRPr lang="en-US"/>
          </a:p>
        </p:txBody>
      </p:sp>
    </p:spTree>
    <p:extLst>
      <p:ext uri="{BB962C8B-B14F-4D97-AF65-F5344CB8AC3E}">
        <p14:creationId xmlns:p14="http://schemas.microsoft.com/office/powerpoint/2010/main" val="377162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734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9FC2-1617-601B-C1BF-617CFB1A02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D93239-C662-CAD0-6CE9-9AC8D29C1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915167-DA43-2FED-F8A1-B529F36AF74D}"/>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5" name="Footer Placeholder 4">
            <a:extLst>
              <a:ext uri="{FF2B5EF4-FFF2-40B4-BE49-F238E27FC236}">
                <a16:creationId xmlns:a16="http://schemas.microsoft.com/office/drawing/2014/main" id="{20FDAC7A-737B-24E8-C8EC-B1D8ED736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EBE73-A05E-4E9A-EE3D-F7050400E90B}"/>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949124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05BF-5BD1-A418-1494-E53C580AE4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CEC1F-A2A9-E916-1849-192A58100E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56707-895F-8A5D-D305-F6FD0013F199}"/>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5" name="Footer Placeholder 4">
            <a:extLst>
              <a:ext uri="{FF2B5EF4-FFF2-40B4-BE49-F238E27FC236}">
                <a16:creationId xmlns:a16="http://schemas.microsoft.com/office/drawing/2014/main" id="{62C0B081-676F-832E-62C3-89ABA2B4BA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94A689-1456-231B-D52E-860EA71F24CE}"/>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3752797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0136-E040-8290-661E-3683CC98B6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542101-C3FC-BC71-9018-A6AA94F178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3AF7B1-3CA5-8AA1-5769-6F4039E5D583}"/>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5" name="Footer Placeholder 4">
            <a:extLst>
              <a:ext uri="{FF2B5EF4-FFF2-40B4-BE49-F238E27FC236}">
                <a16:creationId xmlns:a16="http://schemas.microsoft.com/office/drawing/2014/main" id="{62456A3F-2F42-9DAD-21ED-A4852C589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1D2E46-FBA6-DD2A-2AD1-039CD08FEC08}"/>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118687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9BE87-ECA2-843C-D3FE-B645D1A9A9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505DA5-FE05-E26D-FD67-16C092EDAE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875957-6F90-25BF-4DA0-9CCE1D5CE2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14785-F000-9621-C2E4-7CB8F23F0F59}"/>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6" name="Footer Placeholder 5">
            <a:extLst>
              <a:ext uri="{FF2B5EF4-FFF2-40B4-BE49-F238E27FC236}">
                <a16:creationId xmlns:a16="http://schemas.microsoft.com/office/drawing/2014/main" id="{792919FE-D943-CCA0-7123-203061CF6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A64F5-DFE0-8780-3DE9-69C4C072848C}"/>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2945300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0CCA-BA0C-2C46-5EAA-231F10FA61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F8EE4-73C7-B710-B547-2C576ED8D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995680-A856-87C3-3989-53B0F67F45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E4292A-0672-9EB4-25BB-D91AB31EC3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0326D4-8795-3A5E-EEC3-BF52E33BE2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7065C2-60C9-FFB2-912C-CFB57601BFD6}"/>
              </a:ext>
            </a:extLst>
          </p:cNvPr>
          <p:cNvSpPr>
            <a:spLocks noGrp="1"/>
          </p:cNvSpPr>
          <p:nvPr>
            <p:ph type="dt" sz="half" idx="10"/>
          </p:nvPr>
        </p:nvSpPr>
        <p:spPr/>
        <p:txBody>
          <a:bodyPr/>
          <a:lstStyle/>
          <a:p>
            <a:fld id="{E38DE6C2-6349-4555-A9CF-540B69D63D13}" type="datetimeFigureOut">
              <a:rPr lang="en-US" smtClean="0"/>
              <a:t>6/23/24</a:t>
            </a:fld>
            <a:endParaRPr lang="en-US"/>
          </a:p>
        </p:txBody>
      </p:sp>
      <p:sp>
        <p:nvSpPr>
          <p:cNvPr id="8" name="Footer Placeholder 7">
            <a:extLst>
              <a:ext uri="{FF2B5EF4-FFF2-40B4-BE49-F238E27FC236}">
                <a16:creationId xmlns:a16="http://schemas.microsoft.com/office/drawing/2014/main" id="{0FB84027-CC1A-BDB8-569E-BFECA2B910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A4FA43-0876-CB51-CEA6-127A9256FFE2}"/>
              </a:ext>
            </a:extLst>
          </p:cNvPr>
          <p:cNvSpPr>
            <a:spLocks noGrp="1"/>
          </p:cNvSpPr>
          <p:nvPr>
            <p:ph type="sldNum" sz="quarter" idx="12"/>
          </p:nvPr>
        </p:nvSpPr>
        <p:spPr/>
        <p:txBody>
          <a:bodyPr/>
          <a:lstStyle/>
          <a:p>
            <a:fld id="{D7720E43-EB58-4C89-BE19-B99686B77DF1}" type="slidenum">
              <a:rPr lang="en-US" smtClean="0"/>
              <a:t>‹#›</a:t>
            </a:fld>
            <a:endParaRPr lang="en-US"/>
          </a:p>
        </p:txBody>
      </p:sp>
    </p:spTree>
    <p:extLst>
      <p:ext uri="{BB962C8B-B14F-4D97-AF65-F5344CB8AC3E}">
        <p14:creationId xmlns:p14="http://schemas.microsoft.com/office/powerpoint/2010/main" val="19812953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371600"/>
            <a:ext cx="109728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3102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400" rtl="0" eaLnBrk="1" latinLnBrk="0" hangingPunct="1">
        <a:spcBef>
          <a:spcPct val="0"/>
        </a:spcBef>
        <a:buNone/>
        <a:defRPr sz="4400" kern="1200" spc="-100" baseline="0">
          <a:solidFill>
            <a:srgbClr val="002060"/>
          </a:solidFill>
          <a:effectLst>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B2A144-FAED-55CA-00F7-DBFA44B90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4BF247-B299-AC61-8BBA-3A4A6EBA01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A4269-9FE5-B012-828F-75FC0D08F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8DE6C2-6349-4555-A9CF-540B69D63D13}" type="datetimeFigureOut">
              <a:rPr lang="en-US" smtClean="0"/>
              <a:t>6/23/24</a:t>
            </a:fld>
            <a:endParaRPr lang="en-US"/>
          </a:p>
        </p:txBody>
      </p:sp>
      <p:sp>
        <p:nvSpPr>
          <p:cNvPr id="5" name="Footer Placeholder 4">
            <a:extLst>
              <a:ext uri="{FF2B5EF4-FFF2-40B4-BE49-F238E27FC236}">
                <a16:creationId xmlns:a16="http://schemas.microsoft.com/office/drawing/2014/main" id="{99E383DF-5BF1-7E5D-0230-4B1BF3E54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3201BD-A1D3-01CC-AEE2-5294BD3D9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720E43-EB58-4C89-BE19-B99686B77DF1}" type="slidenum">
              <a:rPr lang="en-US" smtClean="0"/>
              <a:t>‹#›</a:t>
            </a:fld>
            <a:endParaRPr lang="en-US"/>
          </a:p>
        </p:txBody>
      </p:sp>
    </p:spTree>
    <p:extLst>
      <p:ext uri="{BB962C8B-B14F-4D97-AF65-F5344CB8AC3E}">
        <p14:creationId xmlns:p14="http://schemas.microsoft.com/office/powerpoint/2010/main" val="291738609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www-stat.stanford.edu/~tibs/ElemStatLearn/" TargetMode="External"/><Relationship Id="rId3" Type="http://schemas.openxmlformats.org/officeDocument/2006/relationships/hyperlink" Target="http://www.charuaggarwal.net/Data-Mining.htm" TargetMode="External"/><Relationship Id="rId7" Type="http://schemas.openxmlformats.org/officeDocument/2006/relationships/hyperlink" Target="http://www.wiley.com/WileyCDA/WileyTitle/productCd-0471056693.html" TargetMode="External"/><Relationship Id="rId2" Type="http://schemas.openxmlformats.org/officeDocument/2006/relationships/hyperlink" Target="http://www.cs.uiuc.edu/~hanj/bk3/" TargetMode="External"/><Relationship Id="rId1" Type="http://schemas.openxmlformats.org/officeDocument/2006/relationships/slideLayout" Target="../slideLayouts/slideLayout2.xml"/><Relationship Id="rId6" Type="http://schemas.openxmlformats.org/officeDocument/2006/relationships/hyperlink" Target="http://www.cmpe.boun.edu.tr/~ethem/i2ml/" TargetMode="External"/><Relationship Id="rId5" Type="http://schemas.openxmlformats.org/officeDocument/2006/relationships/hyperlink" Target="http://www.cs.cmu.edu/~tom/mlbook.html" TargetMode="External"/><Relationship Id="rId4" Type="http://schemas.openxmlformats.org/officeDocument/2006/relationships/hyperlink" Target="http://www-users.cs.umn.edu/~kumar/dmbook/index.php" TargetMode="External"/><Relationship Id="rId9" Type="http://schemas.openxmlformats.org/officeDocument/2006/relationships/hyperlink" Target="http://research.microsoft.com/en-us/um/people/cmbishop/pr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shichang@ucla.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6.png"/><Relationship Id="rId5" Type="http://schemas.openxmlformats.org/officeDocument/2006/relationships/tags" Target="../tags/tag6.xml"/><Relationship Id="rId10" Type="http://schemas.openxmlformats.org/officeDocument/2006/relationships/image" Target="../media/image5.png"/><Relationship Id="rId4" Type="http://schemas.openxmlformats.org/officeDocument/2006/relationships/tags" Target="../tags/tag5.xml"/><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introduction-to-statistics-e9d72d818745"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fredxu@cs.ucla.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howardzhu8@gmail.com" TargetMode="External"/><Relationship Id="rId2" Type="http://schemas.openxmlformats.org/officeDocument/2006/relationships/hyperlink" Target="mailto:doostiamin@ucla.edu" TargetMode="External"/><Relationship Id="rId1" Type="http://schemas.openxmlformats.org/officeDocument/2006/relationships/slideLayout" Target="../slideLayouts/slideLayout2.xml"/><Relationship Id="rId4" Type="http://schemas.openxmlformats.org/officeDocument/2006/relationships/hyperlink" Target="mailto:weikaili@cs.ucla.edu"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engineering.autotrader.co.uk/2018/06/13/experiment-lies.htm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t-annes-mcr.org.uk/staar/publications/spark-reviews/soto-mota-2019-the-book-of-why-review/" TargetMode="External"/><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6.png"/><Relationship Id="rId5" Type="http://schemas.openxmlformats.org/officeDocument/2006/relationships/tags" Target="../tags/tag13.xml"/><Relationship Id="rId10" Type="http://schemas.openxmlformats.org/officeDocument/2006/relationships/image" Target="../media/image5.png"/><Relationship Id="rId4" Type="http://schemas.openxmlformats.org/officeDocument/2006/relationships/tags" Target="../tags/tag12.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8" Type="http://schemas.openxmlformats.org/officeDocument/2006/relationships/slideLayout" Target="../slideLayouts/slideLayout4.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6.png"/><Relationship Id="rId5" Type="http://schemas.openxmlformats.org/officeDocument/2006/relationships/tags" Target="../tags/tag20.xml"/><Relationship Id="rId10" Type="http://schemas.openxmlformats.org/officeDocument/2006/relationships/image" Target="../media/image5.png"/><Relationship Id="rId4" Type="http://schemas.openxmlformats.org/officeDocument/2006/relationships/tags" Target="../tags/tag19.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6409" y="0"/>
            <a:ext cx="10079182" cy="1927225"/>
          </a:xfrm>
        </p:spPr>
        <p:txBody>
          <a:bodyPr>
            <a:noAutofit/>
          </a:bodyPr>
          <a:lstStyle/>
          <a:p>
            <a:pPr algn="ctr"/>
            <a:r>
              <a:rPr lang="en-US" sz="4800" dirty="0"/>
              <a:t>CS97: Introduction to Data Science</a:t>
            </a:r>
          </a:p>
        </p:txBody>
      </p:sp>
      <p:sp>
        <p:nvSpPr>
          <p:cNvPr id="5" name="Rectangle 2"/>
          <p:cNvSpPr txBox="1">
            <a:spLocks noChangeArrowheads="1"/>
          </p:cNvSpPr>
          <p:nvPr/>
        </p:nvSpPr>
        <p:spPr bwMode="auto">
          <a:xfrm>
            <a:off x="1524000" y="4378036"/>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ahoma" pitchFamily="34" charset="0"/>
              </a:defRPr>
            </a:lvl2pPr>
            <a:lvl3pPr algn="ctr" rtl="0" eaLnBrk="0" fontAlgn="base" hangingPunct="0">
              <a:spcBef>
                <a:spcPct val="0"/>
              </a:spcBef>
              <a:spcAft>
                <a:spcPct val="0"/>
              </a:spcAft>
              <a:defRPr sz="3600" b="1">
                <a:solidFill>
                  <a:schemeClr val="tx2"/>
                </a:solidFill>
                <a:latin typeface="Tahoma" pitchFamily="34" charset="0"/>
              </a:defRPr>
            </a:lvl3pPr>
            <a:lvl4pPr algn="ctr" rtl="0" eaLnBrk="0" fontAlgn="base" hangingPunct="0">
              <a:spcBef>
                <a:spcPct val="0"/>
              </a:spcBef>
              <a:spcAft>
                <a:spcPct val="0"/>
              </a:spcAft>
              <a:defRPr sz="3600" b="1">
                <a:solidFill>
                  <a:schemeClr val="tx2"/>
                </a:solidFill>
                <a:latin typeface="Tahoma" pitchFamily="34" charset="0"/>
              </a:defRPr>
            </a:lvl4pPr>
            <a:lvl5pPr algn="ctr" rtl="0" eaLnBrk="0" fontAlgn="base" hangingPunct="0">
              <a:spcBef>
                <a:spcPct val="0"/>
              </a:spcBef>
              <a:spcAft>
                <a:spcPct val="0"/>
              </a:spcAft>
              <a:defRPr sz="3600" b="1">
                <a:solidFill>
                  <a:schemeClr val="tx2"/>
                </a:solidFill>
                <a:latin typeface="Tahoma" pitchFamily="34"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a:lstStyle>
          <a:p>
            <a:pPr eaLnBrk="1" hangingPunct="1"/>
            <a:r>
              <a:rPr lang="en-US" sz="4000" dirty="0">
                <a:solidFill>
                  <a:srgbClr val="FF0000"/>
                </a:solidFill>
              </a:rPr>
              <a:t>Pick up your name badge in the front desk</a:t>
            </a:r>
          </a:p>
        </p:txBody>
      </p:sp>
      <p:sp>
        <p:nvSpPr>
          <p:cNvPr id="8" name="Subtitle 2">
            <a:extLst>
              <a:ext uri="{FF2B5EF4-FFF2-40B4-BE49-F238E27FC236}">
                <a16:creationId xmlns:a16="http://schemas.microsoft.com/office/drawing/2014/main" id="{811CE492-BBEE-12DB-E403-C2A9141EB459}"/>
              </a:ext>
            </a:extLst>
          </p:cNvPr>
          <p:cNvSpPr>
            <a:spLocks noGrp="1"/>
          </p:cNvSpPr>
          <p:nvPr>
            <p:ph type="subTitle" idx="1"/>
          </p:nvPr>
        </p:nvSpPr>
        <p:spPr>
          <a:xfrm>
            <a:off x="651164" y="5216236"/>
            <a:ext cx="2798618" cy="755072"/>
          </a:xfrm>
        </p:spPr>
        <p:txBody>
          <a:bodyPr vert="horz" lIns="91440" tIns="45720" rIns="91440" bIns="45720" rtlCol="0" anchor="t">
            <a:normAutofit/>
          </a:bodyPr>
          <a:lstStyle/>
          <a:p>
            <a:pPr algn="ctr"/>
            <a:r>
              <a:rPr lang="en-US" sz="3000" b="1" dirty="0"/>
              <a:t>Last name A-L</a:t>
            </a:r>
            <a:endParaRPr lang="en-US" sz="3000" b="1" dirty="0">
              <a:cs typeface="Calibri"/>
            </a:endParaRPr>
          </a:p>
        </p:txBody>
      </p:sp>
      <p:sp>
        <p:nvSpPr>
          <p:cNvPr id="9" name="Subtitle 2">
            <a:extLst>
              <a:ext uri="{FF2B5EF4-FFF2-40B4-BE49-F238E27FC236}">
                <a16:creationId xmlns:a16="http://schemas.microsoft.com/office/drawing/2014/main" id="{CED55E4A-8931-5C55-080F-17FF9D1F4B21}"/>
              </a:ext>
            </a:extLst>
          </p:cNvPr>
          <p:cNvSpPr txBox="1">
            <a:spLocks/>
          </p:cNvSpPr>
          <p:nvPr/>
        </p:nvSpPr>
        <p:spPr>
          <a:xfrm>
            <a:off x="8548254" y="5216236"/>
            <a:ext cx="2798618" cy="755072"/>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Clr>
                <a:schemeClr val="accent1"/>
              </a:buClr>
              <a:buSzPct val="85000"/>
              <a:buFont typeface="Arial" pitchFamily="34" charset="0"/>
              <a:buNone/>
              <a:defRPr sz="2800" kern="1200">
                <a:solidFill>
                  <a:schemeClr val="tx1">
                    <a:lumMod val="75000"/>
                    <a:lumOff val="25000"/>
                  </a:schemeClr>
                </a:solidFill>
                <a:effectLst/>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400" kern="1200">
                <a:solidFill>
                  <a:schemeClr val="tx1">
                    <a:tint val="75000"/>
                  </a:schemeClr>
                </a:solidFill>
                <a:effectLst/>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2000" kern="1200">
                <a:solidFill>
                  <a:schemeClr val="tx1">
                    <a:tint val="75000"/>
                  </a:schemeClr>
                </a:solidFill>
                <a:effectLst/>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800" kern="1200">
                <a:solidFill>
                  <a:schemeClr val="tx1">
                    <a:tint val="75000"/>
                  </a:schemeClr>
                </a:solidFill>
                <a:effectLst/>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600" kern="1200" baseline="0">
                <a:solidFill>
                  <a:schemeClr val="tx1">
                    <a:tint val="75000"/>
                  </a:schemeClr>
                </a:solidFill>
                <a:effectLst/>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r>
              <a:rPr lang="en-US" sz="3000" b="1" dirty="0"/>
              <a:t>Last name M-Z</a:t>
            </a:r>
            <a:endParaRPr lang="en-US" sz="3000" b="1" dirty="0">
              <a:cs typeface="Calibri"/>
            </a:endParaRPr>
          </a:p>
        </p:txBody>
      </p:sp>
      <p:sp>
        <p:nvSpPr>
          <p:cNvPr id="10" name="Down Arrow 9">
            <a:extLst>
              <a:ext uri="{FF2B5EF4-FFF2-40B4-BE49-F238E27FC236}">
                <a16:creationId xmlns:a16="http://schemas.microsoft.com/office/drawing/2014/main" id="{4BED8DE0-8F91-54CD-A33E-9D2854484DB5}"/>
              </a:ext>
            </a:extLst>
          </p:cNvPr>
          <p:cNvSpPr/>
          <p:nvPr/>
        </p:nvSpPr>
        <p:spPr>
          <a:xfrm rot="2688608">
            <a:off x="1004815" y="5799394"/>
            <a:ext cx="442199" cy="968492"/>
          </a:xfrm>
          <a:prstGeom prst="downArrow">
            <a:avLst>
              <a:gd name="adj1" fmla="val 50000"/>
              <a:gd name="adj2" fmla="val 53405"/>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Down Arrow 10">
            <a:extLst>
              <a:ext uri="{FF2B5EF4-FFF2-40B4-BE49-F238E27FC236}">
                <a16:creationId xmlns:a16="http://schemas.microsoft.com/office/drawing/2014/main" id="{97A52DE8-A802-72F6-7B45-FAB828849C53}"/>
              </a:ext>
            </a:extLst>
          </p:cNvPr>
          <p:cNvSpPr/>
          <p:nvPr/>
        </p:nvSpPr>
        <p:spPr>
          <a:xfrm rot="18921430">
            <a:off x="10340707" y="5798857"/>
            <a:ext cx="442199" cy="968492"/>
          </a:xfrm>
          <a:prstGeom prst="downArrow">
            <a:avLst>
              <a:gd name="adj1" fmla="val 50000"/>
              <a:gd name="adj2" fmla="val 53405"/>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830C69B2-8412-EDC6-FEE5-E0522E538E39}"/>
              </a:ext>
            </a:extLst>
          </p:cNvPr>
          <p:cNvSpPr txBox="1">
            <a:spLocks noChangeArrowheads="1"/>
          </p:cNvSpPr>
          <p:nvPr/>
        </p:nvSpPr>
        <p:spPr bwMode="auto">
          <a:xfrm>
            <a:off x="1524000" y="2314431"/>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ahoma" pitchFamily="34" charset="0"/>
              </a:defRPr>
            </a:lvl2pPr>
            <a:lvl3pPr algn="ctr" rtl="0" eaLnBrk="0" fontAlgn="base" hangingPunct="0">
              <a:spcBef>
                <a:spcPct val="0"/>
              </a:spcBef>
              <a:spcAft>
                <a:spcPct val="0"/>
              </a:spcAft>
              <a:defRPr sz="3600" b="1">
                <a:solidFill>
                  <a:schemeClr val="tx2"/>
                </a:solidFill>
                <a:latin typeface="Tahoma" pitchFamily="34" charset="0"/>
              </a:defRPr>
            </a:lvl3pPr>
            <a:lvl4pPr algn="ctr" rtl="0" eaLnBrk="0" fontAlgn="base" hangingPunct="0">
              <a:spcBef>
                <a:spcPct val="0"/>
              </a:spcBef>
              <a:spcAft>
                <a:spcPct val="0"/>
              </a:spcAft>
              <a:defRPr sz="3600" b="1">
                <a:solidFill>
                  <a:schemeClr val="tx2"/>
                </a:solidFill>
                <a:latin typeface="Tahoma" pitchFamily="34" charset="0"/>
              </a:defRPr>
            </a:lvl4pPr>
            <a:lvl5pPr algn="ctr" rtl="0" eaLnBrk="0" fontAlgn="base" hangingPunct="0">
              <a:spcBef>
                <a:spcPct val="0"/>
              </a:spcBef>
              <a:spcAft>
                <a:spcPct val="0"/>
              </a:spcAft>
              <a:defRPr sz="3600" b="1">
                <a:solidFill>
                  <a:schemeClr val="tx2"/>
                </a:solidFill>
                <a:latin typeface="Tahoma" pitchFamily="34"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a:lstStyle>
          <a:p>
            <a:pPr eaLnBrk="1" hangingPunct="1"/>
            <a:r>
              <a:rPr lang="en-US" sz="4000" dirty="0">
                <a:solidFill>
                  <a:srgbClr val="FF0000"/>
                </a:solidFill>
              </a:rPr>
              <a:t>Please only sit in the first 5 rows</a:t>
            </a:r>
          </a:p>
          <a:p>
            <a:pPr eaLnBrk="1" hangingPunct="1"/>
            <a:r>
              <a:rPr lang="en-US" sz="4000" dirty="0">
                <a:solidFill>
                  <a:srgbClr val="FF0000"/>
                </a:solidFill>
              </a:rPr>
              <a:t>Please try to sit in the middle</a:t>
            </a:r>
          </a:p>
        </p:txBody>
      </p:sp>
    </p:spTree>
    <p:extLst>
      <p:ext uri="{BB962C8B-B14F-4D97-AF65-F5344CB8AC3E}">
        <p14:creationId xmlns:p14="http://schemas.microsoft.com/office/powerpoint/2010/main" val="57261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Midterm Exam</a:t>
            </a:r>
          </a:p>
        </p:txBody>
      </p:sp>
      <p:sp>
        <p:nvSpPr>
          <p:cNvPr id="3" name="Content Placeholder 2"/>
          <p:cNvSpPr>
            <a:spLocks noGrp="1"/>
          </p:cNvSpPr>
          <p:nvPr>
            <p:ph idx="1"/>
          </p:nvPr>
        </p:nvSpPr>
        <p:spPr/>
        <p:txBody>
          <a:bodyPr/>
          <a:lstStyle/>
          <a:p>
            <a:r>
              <a:rPr lang="en-US" dirty="0"/>
              <a:t>Midterm exam (1:00-3:00pm, 7/9): 25%</a:t>
            </a:r>
          </a:p>
          <a:p>
            <a:pPr lvl="1"/>
            <a:r>
              <a:rPr lang="en-US" dirty="0"/>
              <a:t>Closed book exam </a:t>
            </a:r>
          </a:p>
          <a:p>
            <a:pPr lvl="1"/>
            <a:r>
              <a:rPr lang="en-US" dirty="0"/>
              <a:t>No Internet search</a:t>
            </a:r>
          </a:p>
          <a:p>
            <a:pPr lvl="1"/>
            <a:r>
              <a:rPr lang="en-US" dirty="0"/>
              <a:t>No communication with other people</a:t>
            </a:r>
          </a:p>
          <a:p>
            <a:pPr lvl="1"/>
            <a:r>
              <a:rPr lang="en-US" altLang="zh-CN" dirty="0"/>
              <a:t>Simple</a:t>
            </a:r>
            <a:r>
              <a:rPr lang="zh-CN" altLang="en-US" dirty="0"/>
              <a:t> </a:t>
            </a:r>
            <a:r>
              <a:rPr lang="en-US" altLang="zh-CN" dirty="0"/>
              <a:t>calculators</a:t>
            </a:r>
            <a:r>
              <a:rPr lang="zh-CN" altLang="en-US" dirty="0"/>
              <a:t> </a:t>
            </a:r>
            <a:r>
              <a:rPr lang="en-US" altLang="zh-CN" dirty="0"/>
              <a:t>allowed</a:t>
            </a:r>
            <a:endParaRPr lang="en-US" dirty="0"/>
          </a:p>
          <a:p>
            <a:pPr lvl="1"/>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10</a:t>
            </a:fld>
            <a:endParaRPr lang="en-US" dirty="0">
              <a:solidFill>
                <a:prstClr val="black"/>
              </a:solidFill>
              <a:latin typeface="Calibri"/>
            </a:endParaRPr>
          </a:p>
        </p:txBody>
      </p:sp>
    </p:spTree>
    <p:extLst>
      <p:ext uri="{BB962C8B-B14F-4D97-AF65-F5344CB8AC3E}">
        <p14:creationId xmlns:p14="http://schemas.microsoft.com/office/powerpoint/2010/main" val="358003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Course Project</a:t>
            </a:r>
          </a:p>
        </p:txBody>
      </p:sp>
      <p:sp>
        <p:nvSpPr>
          <p:cNvPr id="3" name="Content Placeholder 2"/>
          <p:cNvSpPr>
            <a:spLocks noGrp="1"/>
          </p:cNvSpPr>
          <p:nvPr>
            <p:ph idx="1"/>
          </p:nvPr>
        </p:nvSpPr>
        <p:spPr/>
        <p:txBody>
          <a:bodyPr>
            <a:normAutofit/>
          </a:bodyPr>
          <a:lstStyle/>
          <a:p>
            <a:r>
              <a:rPr lang="en-US" dirty="0"/>
              <a:t>Course project: </a:t>
            </a:r>
            <a:r>
              <a:rPr lang="en-US" altLang="zh-CN" dirty="0"/>
              <a:t>30</a:t>
            </a:r>
            <a:r>
              <a:rPr lang="en-US" dirty="0"/>
              <a:t>%</a:t>
            </a:r>
          </a:p>
          <a:p>
            <a:pPr lvl="1"/>
            <a:r>
              <a:rPr lang="en-US" dirty="0"/>
              <a:t>Group project (4-5 people for one group)</a:t>
            </a:r>
          </a:p>
          <a:p>
            <a:pPr lvl="1"/>
            <a:r>
              <a:rPr lang="en-US" dirty="0"/>
              <a:t>Goal: Solve a data science problem</a:t>
            </a:r>
          </a:p>
          <a:p>
            <a:pPr lvl="2"/>
            <a:r>
              <a:rPr lang="en-US" dirty="0"/>
              <a:t>E.g., Yelp review sentiment analysis</a:t>
            </a:r>
          </a:p>
          <a:p>
            <a:pPr lvl="1"/>
            <a:r>
              <a:rPr lang="en-US" dirty="0"/>
              <a:t>TA guided</a:t>
            </a:r>
          </a:p>
          <a:p>
            <a:pPr lvl="1"/>
            <a:r>
              <a:rPr lang="en-US" dirty="0"/>
              <a:t>Presentation on the last day</a:t>
            </a:r>
          </a:p>
          <a:p>
            <a:pPr lvl="2"/>
            <a:r>
              <a:rPr lang="en-US" dirty="0"/>
              <a:t>Submit your slides and code link in </a:t>
            </a:r>
            <a:r>
              <a:rPr lang="en-US" dirty="0" err="1"/>
              <a:t>BruinLearn</a:t>
            </a:r>
            <a:endParaRPr lang="en-US" dirty="0"/>
          </a:p>
          <a:p>
            <a:pPr lvl="1"/>
            <a:r>
              <a:rPr lang="en-US" dirty="0"/>
              <a:t>Milestone (first idea implemented) by the end of the second week (5%) </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11</a:t>
            </a:fld>
            <a:endParaRPr lang="en-US" dirty="0">
              <a:solidFill>
                <a:prstClr val="black"/>
              </a:solidFill>
              <a:latin typeface="Calibri"/>
            </a:endParaRPr>
          </a:p>
        </p:txBody>
      </p:sp>
    </p:spTree>
    <p:extLst>
      <p:ext uri="{BB962C8B-B14F-4D97-AF65-F5344CB8AC3E}">
        <p14:creationId xmlns:p14="http://schemas.microsoft.com/office/powerpoint/2010/main" val="187333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Participation</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Participation (</a:t>
            </a:r>
            <a:r>
              <a:rPr lang="en-US" altLang="zh-CN" dirty="0"/>
              <a:t>5</a:t>
            </a:r>
            <a:r>
              <a:rPr lang="en-US" dirty="0"/>
              <a:t>%)</a:t>
            </a:r>
          </a:p>
          <a:p>
            <a:pPr lvl="1"/>
            <a:r>
              <a:rPr lang="en-US" dirty="0"/>
              <a:t>In-class participation</a:t>
            </a:r>
          </a:p>
          <a:p>
            <a:pPr lvl="2"/>
            <a:r>
              <a:rPr lang="en-US" altLang="zh-CN" dirty="0"/>
              <a:t>ask/answer</a:t>
            </a:r>
            <a:r>
              <a:rPr lang="zh-CN" altLang="en-US" dirty="0"/>
              <a:t> </a:t>
            </a:r>
            <a:r>
              <a:rPr lang="en-US" altLang="zh-CN" dirty="0"/>
              <a:t>questions</a:t>
            </a:r>
          </a:p>
          <a:p>
            <a:pPr lvl="2"/>
            <a:r>
              <a:rPr lang="en-US" altLang="zh-CN" dirty="0" err="1"/>
              <a:t>slido</a:t>
            </a:r>
            <a:endParaRPr lang="en-US" dirty="0"/>
          </a:p>
          <a:p>
            <a:pPr lvl="1"/>
            <a:r>
              <a:rPr lang="en-US" dirty="0"/>
              <a:t>Online participation (</a:t>
            </a:r>
            <a:r>
              <a:rPr lang="en-US" altLang="zh-CN" dirty="0"/>
              <a:t>P</a:t>
            </a:r>
            <a:r>
              <a:rPr lang="en-US" dirty="0"/>
              <a:t>iazza)</a:t>
            </a:r>
          </a:p>
          <a:p>
            <a:pPr lvl="2"/>
            <a:r>
              <a:rPr lang="it-IT" dirty="0" err="1">
                <a:effectLst/>
              </a:rPr>
              <a:t>piazza.com</a:t>
            </a:r>
            <a:r>
              <a:rPr lang="it-IT" dirty="0">
                <a:effectLst/>
              </a:rPr>
              <a:t>/</a:t>
            </a:r>
            <a:r>
              <a:rPr lang="it-IT" dirty="0" err="1">
                <a:effectLst/>
              </a:rPr>
              <a:t>ucla</a:t>
            </a:r>
            <a:r>
              <a:rPr lang="it-IT" dirty="0">
                <a:effectLst/>
              </a:rPr>
              <a:t>/</a:t>
            </a:r>
            <a:r>
              <a:rPr lang="it-IT" dirty="0"/>
              <a:t>summer202</a:t>
            </a:r>
            <a:r>
              <a:rPr lang="en-US" altLang="zh-CN" dirty="0"/>
              <a:t>4</a:t>
            </a:r>
            <a:r>
              <a:rPr lang="it-IT" dirty="0">
                <a:effectLst/>
              </a:rPr>
              <a:t>/cs97</a:t>
            </a:r>
            <a:r>
              <a:rPr lang="it-IT" dirty="0"/>
              <a:t> </a:t>
            </a:r>
            <a:endParaRPr lang="it-IT" dirty="0">
              <a:effectLst/>
              <a:ea typeface="Calibri"/>
              <a:cs typeface="Calibri"/>
            </a:endParaRPr>
          </a:p>
          <a:p>
            <a:pPr lvl="2"/>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12</a:t>
            </a:fld>
            <a:endParaRPr lang="en-US" dirty="0">
              <a:solidFill>
                <a:prstClr val="black"/>
              </a:solidFill>
              <a:latin typeface="Calibri"/>
            </a:endParaRPr>
          </a:p>
        </p:txBody>
      </p:sp>
    </p:spTree>
    <p:extLst>
      <p:ext uri="{BB962C8B-B14F-4D97-AF65-F5344CB8AC3E}">
        <p14:creationId xmlns:p14="http://schemas.microsoft.com/office/powerpoint/2010/main" val="3881585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6D060-4DCE-E463-FD11-B1CABE82F594}"/>
              </a:ext>
            </a:extLst>
          </p:cNvPr>
          <p:cNvSpPr>
            <a:spLocks noGrp="1"/>
          </p:cNvSpPr>
          <p:nvPr>
            <p:ph type="title"/>
          </p:nvPr>
        </p:nvSpPr>
        <p:spPr/>
        <p:txBody>
          <a:bodyPr/>
          <a:lstStyle/>
          <a:p>
            <a:r>
              <a:rPr lang="en-US" dirty="0"/>
              <a:t>Conflicts and Special Accommodation Requests</a:t>
            </a:r>
          </a:p>
        </p:txBody>
      </p:sp>
      <p:sp>
        <p:nvSpPr>
          <p:cNvPr id="3" name="Content Placeholder 2">
            <a:extLst>
              <a:ext uri="{FF2B5EF4-FFF2-40B4-BE49-F238E27FC236}">
                <a16:creationId xmlns:a16="http://schemas.microsoft.com/office/drawing/2014/main" id="{C0386200-600D-AB73-B848-BE1E9E31F6A2}"/>
              </a:ext>
            </a:extLst>
          </p:cNvPr>
          <p:cNvSpPr>
            <a:spLocks noGrp="1"/>
          </p:cNvSpPr>
          <p:nvPr>
            <p:ph idx="1"/>
          </p:nvPr>
        </p:nvSpPr>
        <p:spPr/>
        <p:txBody>
          <a:bodyPr/>
          <a:lstStyle/>
          <a:p>
            <a:r>
              <a:rPr lang="en-US" dirty="0"/>
              <a:t>Missing classes will affect your participation score</a:t>
            </a:r>
          </a:p>
          <a:p>
            <a:pPr lvl="1"/>
            <a:r>
              <a:rPr lang="en-US" dirty="0"/>
              <a:t>You may miss up to two lectures/discussions without participation penalty, but you MUST let BOTH the instructor and your TA know IN ADVANCE that you will be missing</a:t>
            </a:r>
          </a:p>
          <a:p>
            <a:pPr lvl="1"/>
            <a:r>
              <a:rPr lang="en-US" dirty="0"/>
              <a:t>However, missing one day means you miss 1/13 of the material</a:t>
            </a:r>
          </a:p>
          <a:p>
            <a:r>
              <a:rPr lang="en-US" dirty="0"/>
              <a:t>Talk to the instructor after today’s lecture (at 12 pm) if you need special accommodations </a:t>
            </a:r>
          </a:p>
          <a:p>
            <a:pPr lvl="1"/>
            <a:r>
              <a:rPr lang="en-US" dirty="0"/>
              <a:t>E.g., you cannot come to the exam or the project presentation</a:t>
            </a:r>
          </a:p>
          <a:p>
            <a:endParaRPr lang="en-US" dirty="0"/>
          </a:p>
        </p:txBody>
      </p:sp>
      <p:sp>
        <p:nvSpPr>
          <p:cNvPr id="4" name="Slide Number Placeholder 3">
            <a:extLst>
              <a:ext uri="{FF2B5EF4-FFF2-40B4-BE49-F238E27FC236}">
                <a16:creationId xmlns:a16="http://schemas.microsoft.com/office/drawing/2014/main" id="{E31A8A92-2E0D-773A-CC5C-BD518C34BCC4}"/>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13</a:t>
            </a:fld>
            <a:endParaRPr lang="en-US" dirty="0">
              <a:solidFill>
                <a:prstClr val="black"/>
              </a:solidFill>
              <a:latin typeface="Calibri"/>
            </a:endParaRPr>
          </a:p>
        </p:txBody>
      </p:sp>
    </p:spTree>
    <p:extLst>
      <p:ext uri="{BB962C8B-B14F-4D97-AF65-F5344CB8AC3E}">
        <p14:creationId xmlns:p14="http://schemas.microsoft.com/office/powerpoint/2010/main" val="4064414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a:t>
            </a:r>
            <a:r>
              <a:rPr lang="en-US" altLang="zh-CN" dirty="0"/>
              <a:t>s</a:t>
            </a:r>
            <a:r>
              <a:rPr lang="zh-CN" altLang="en-US" dirty="0"/>
              <a:t> </a:t>
            </a:r>
            <a:r>
              <a:rPr lang="en-US" altLang="zh-CN" dirty="0"/>
              <a:t>(Optional)</a:t>
            </a:r>
            <a:endParaRPr lang="en-US" dirty="0"/>
          </a:p>
        </p:txBody>
      </p:sp>
      <p:sp>
        <p:nvSpPr>
          <p:cNvPr id="3" name="Content Placeholder 2"/>
          <p:cNvSpPr>
            <a:spLocks noGrp="1"/>
          </p:cNvSpPr>
          <p:nvPr>
            <p:ph idx="1"/>
          </p:nvPr>
        </p:nvSpPr>
        <p:spPr/>
        <p:txBody>
          <a:bodyPr>
            <a:normAutofit fontScale="55000" lnSpcReduction="20000"/>
          </a:bodyPr>
          <a:lstStyle/>
          <a:p>
            <a:r>
              <a:rPr lang="en-US" dirty="0"/>
              <a:t>References</a:t>
            </a:r>
          </a:p>
          <a:p>
            <a:pPr lvl="1"/>
            <a:r>
              <a:rPr lang="en-US" dirty="0"/>
              <a:t>Fundamentals of Machine Learning for Predictive Data Analytics Algorithms, Worked Examples, and Case Studies. John D. Kelleher, Brian Mac </a:t>
            </a:r>
            <a:r>
              <a:rPr lang="en-US" dirty="0" err="1"/>
              <a:t>Namee</a:t>
            </a:r>
            <a:r>
              <a:rPr lang="en-US" dirty="0"/>
              <a:t>, Aoife D’Arcy</a:t>
            </a:r>
            <a:r>
              <a:rPr lang="zh-CN" altLang="en-US" dirty="0"/>
              <a:t> </a:t>
            </a:r>
            <a:endParaRPr lang="en-US" dirty="0"/>
          </a:p>
          <a:p>
            <a:pPr lvl="1"/>
            <a:r>
              <a:rPr lang="en-US" dirty="0"/>
              <a:t>Machine Learning: An Algorithmic Perspective, Second Edition  Part of: Chapman &amp; Hall/</a:t>
            </a:r>
            <a:r>
              <a:rPr lang="en-US" dirty="0" err="1"/>
              <a:t>Crc</a:t>
            </a:r>
            <a:r>
              <a:rPr lang="en-US" dirty="0"/>
              <a:t> Machine Learning &amp; Pattern Recognition (21 Books) | by Stephen </a:t>
            </a:r>
            <a:r>
              <a:rPr lang="en-US" dirty="0" err="1"/>
              <a:t>Marsland</a:t>
            </a:r>
            <a:r>
              <a:rPr lang="en-US" dirty="0"/>
              <a:t>. </a:t>
            </a:r>
          </a:p>
          <a:p>
            <a:pPr lvl="1"/>
            <a:r>
              <a:rPr lang="en-US" dirty="0"/>
              <a:t>Python for data analysis: Data wrangling with Pandas, NumPy, and </a:t>
            </a:r>
            <a:r>
              <a:rPr lang="en-US" dirty="0" err="1"/>
              <a:t>IPython</a:t>
            </a:r>
            <a:r>
              <a:rPr lang="en-US" dirty="0"/>
              <a:t>. O'Reilly Media, Inc., 2012 | by McKinney, Wes.</a:t>
            </a:r>
          </a:p>
          <a:p>
            <a:pPr lvl="1"/>
            <a:r>
              <a:rPr lang="en-US" dirty="0"/>
              <a:t>Probabilistic programming and Bayesian methods for hackers., 2015 | by Pilon, Cameron Davidson.</a:t>
            </a:r>
          </a:p>
          <a:p>
            <a:pPr lvl="1"/>
            <a:endParaRPr lang="en-US" dirty="0"/>
          </a:p>
          <a:p>
            <a:r>
              <a:rPr lang="en-US" dirty="0"/>
              <a:t>More</a:t>
            </a:r>
            <a:r>
              <a:rPr lang="zh-CN" altLang="en-US" dirty="0"/>
              <a:t> </a:t>
            </a:r>
            <a:r>
              <a:rPr lang="en-US" dirty="0"/>
              <a:t>References</a:t>
            </a:r>
          </a:p>
          <a:p>
            <a:pPr lvl="1"/>
            <a:r>
              <a:rPr lang="en-US" dirty="0"/>
              <a:t>Jiawei Han, Micheline </a:t>
            </a:r>
            <a:r>
              <a:rPr lang="en-US" dirty="0" err="1"/>
              <a:t>Kamber</a:t>
            </a:r>
            <a:r>
              <a:rPr lang="en-US" dirty="0"/>
              <a:t>, and Jian Pei. </a:t>
            </a:r>
            <a:r>
              <a:rPr lang="en-US" dirty="0">
                <a:hlinkClick r:id="rId2"/>
              </a:rPr>
              <a:t>Data Mining: Concepts and Techniques</a:t>
            </a:r>
            <a:r>
              <a:rPr lang="en-US" dirty="0"/>
              <a:t>, </a:t>
            </a:r>
            <a:r>
              <a:rPr lang="en-US" dirty="0">
                <a:solidFill>
                  <a:srgbClr val="FF0000"/>
                </a:solidFill>
              </a:rPr>
              <a:t>3rd edition</a:t>
            </a:r>
            <a:r>
              <a:rPr lang="en-US" dirty="0"/>
              <a:t>, Morgan Kaufmann, 2011</a:t>
            </a:r>
          </a:p>
          <a:p>
            <a:pPr lvl="1"/>
            <a:r>
              <a:rPr lang="en-US" dirty="0"/>
              <a:t>"Data Mining: The Textbook" by </a:t>
            </a:r>
            <a:r>
              <a:rPr lang="en-US" dirty="0" err="1"/>
              <a:t>Charu</a:t>
            </a:r>
            <a:r>
              <a:rPr lang="en-US" dirty="0"/>
              <a:t> Aggarwal (</a:t>
            </a:r>
            <a:r>
              <a:rPr lang="en-US" dirty="0">
                <a:hlinkClick r:id="rId3"/>
              </a:rPr>
              <a:t>http://www.charuaggarwal.net/Data-Mining.htm</a:t>
            </a:r>
            <a:r>
              <a:rPr lang="en-US" dirty="0"/>
              <a:t>) </a:t>
            </a:r>
          </a:p>
          <a:p>
            <a:pPr lvl="1"/>
            <a:r>
              <a:rPr lang="en-US" dirty="0"/>
              <a:t>"Data Mining" by Pang-Ning Tan, Michael Steinbach, and </a:t>
            </a:r>
            <a:r>
              <a:rPr lang="en-US" dirty="0" err="1"/>
              <a:t>Vipin</a:t>
            </a:r>
            <a:r>
              <a:rPr lang="en-US" dirty="0"/>
              <a:t> Kumar (</a:t>
            </a:r>
            <a:r>
              <a:rPr lang="en-US" dirty="0">
                <a:hlinkClick r:id="rId4"/>
              </a:rPr>
              <a:t>http://www-users.cs.umn.edu/~kumar/dmbook/index.php</a:t>
            </a:r>
            <a:r>
              <a:rPr lang="en-US" dirty="0"/>
              <a:t>)</a:t>
            </a:r>
          </a:p>
          <a:p>
            <a:pPr lvl="1"/>
            <a:r>
              <a:rPr lang="en-US" dirty="0"/>
              <a:t>"Machine Learning" by Tom Mitchell (</a:t>
            </a:r>
            <a:r>
              <a:rPr lang="en-US" dirty="0">
                <a:hlinkClick r:id="rId5"/>
              </a:rPr>
              <a:t>http://www.cs.cmu.edu/~tom/mlbook.html</a:t>
            </a:r>
            <a:r>
              <a:rPr lang="en-US" dirty="0"/>
              <a:t>)</a:t>
            </a:r>
          </a:p>
          <a:p>
            <a:pPr lvl="1"/>
            <a:r>
              <a:rPr lang="en-US" dirty="0"/>
              <a:t>"Introduction to Machine Learning" by </a:t>
            </a:r>
            <a:r>
              <a:rPr lang="en-US" dirty="0" err="1"/>
              <a:t>Ethem</a:t>
            </a:r>
            <a:r>
              <a:rPr lang="en-US" dirty="0"/>
              <a:t> ALPAYDIN (</a:t>
            </a:r>
            <a:r>
              <a:rPr lang="en-US" dirty="0">
                <a:hlinkClick r:id="rId6"/>
              </a:rPr>
              <a:t>http://www.cmpe.boun.edu.tr/~ethem/i2ml/</a:t>
            </a:r>
            <a:r>
              <a:rPr lang="en-US" dirty="0"/>
              <a:t>)</a:t>
            </a:r>
          </a:p>
          <a:p>
            <a:pPr lvl="1"/>
            <a:r>
              <a:rPr lang="en-US" dirty="0"/>
              <a:t>"Pattern Classification" by Richard O. </a:t>
            </a:r>
            <a:r>
              <a:rPr lang="en-US" dirty="0" err="1"/>
              <a:t>Duda</a:t>
            </a:r>
            <a:r>
              <a:rPr lang="en-US" dirty="0"/>
              <a:t>, Peter E. Hart, David G. Stork (</a:t>
            </a:r>
            <a:r>
              <a:rPr lang="en-US" dirty="0">
                <a:hlinkClick r:id="rId7"/>
              </a:rPr>
              <a:t>http://www.wiley.com/WileyCDA/WileyTitle/productCd-0471056693.html</a:t>
            </a:r>
            <a:r>
              <a:rPr lang="en-US" dirty="0"/>
              <a:t>)</a:t>
            </a:r>
          </a:p>
          <a:p>
            <a:pPr lvl="1"/>
            <a:r>
              <a:rPr lang="en-US" dirty="0"/>
              <a:t>"The Elements of Statistical Learning: Data Mining, Inference, and Prediction" by Trevor Hastie, Robert </a:t>
            </a:r>
            <a:r>
              <a:rPr lang="en-US" dirty="0" err="1"/>
              <a:t>Tibshirani</a:t>
            </a:r>
            <a:r>
              <a:rPr lang="en-US" dirty="0"/>
              <a:t>, and Jerome Friedman (</a:t>
            </a:r>
            <a:r>
              <a:rPr lang="en-US" dirty="0">
                <a:hlinkClick r:id="rId8"/>
              </a:rPr>
              <a:t>http://www-stat.stanford.edu/~tibs/ElemStatLearn/</a:t>
            </a:r>
            <a:r>
              <a:rPr lang="en-US" dirty="0"/>
              <a:t>)</a:t>
            </a:r>
          </a:p>
          <a:p>
            <a:pPr lvl="1"/>
            <a:r>
              <a:rPr lang="en-US" dirty="0"/>
              <a:t>"Pattern Recognition and Machine Learning" by Christopher M. Bishop (</a:t>
            </a:r>
            <a:r>
              <a:rPr lang="en-US" dirty="0">
                <a:hlinkClick r:id="rId9"/>
              </a:rPr>
              <a:t>http://research.microsoft.com/en-us/um/people/cmbishop/prml/</a:t>
            </a:r>
            <a:r>
              <a:rPr lang="en-US" dirty="0"/>
              <a:t>)</a:t>
            </a:r>
          </a:p>
          <a:p>
            <a:pPr lvl="1"/>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14</a:t>
            </a:fld>
            <a:endParaRPr lang="en-US" dirty="0">
              <a:solidFill>
                <a:prstClr val="black"/>
              </a:solidFill>
              <a:latin typeface="Calibri"/>
            </a:endParaRPr>
          </a:p>
        </p:txBody>
      </p:sp>
    </p:spTree>
    <p:extLst>
      <p:ext uri="{BB962C8B-B14F-4D97-AF65-F5344CB8AC3E}">
        <p14:creationId xmlns:p14="http://schemas.microsoft.com/office/powerpoint/2010/main" val="1914327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05BA6-B5FD-4D72-B923-B4E2372198CB}"/>
              </a:ext>
            </a:extLst>
          </p:cNvPr>
          <p:cNvSpPr>
            <a:spLocks noGrp="1"/>
          </p:cNvSpPr>
          <p:nvPr>
            <p:ph type="title"/>
          </p:nvPr>
        </p:nvSpPr>
        <p:spPr/>
        <p:txBody>
          <a:bodyPr/>
          <a:lstStyle/>
          <a:p>
            <a:r>
              <a:rPr lang="en-US" dirty="0"/>
              <a:t>About CS 97</a:t>
            </a:r>
          </a:p>
        </p:txBody>
      </p:sp>
      <p:sp>
        <p:nvSpPr>
          <p:cNvPr id="3" name="Content Placeholder 2">
            <a:extLst>
              <a:ext uri="{FF2B5EF4-FFF2-40B4-BE49-F238E27FC236}">
                <a16:creationId xmlns:a16="http://schemas.microsoft.com/office/drawing/2014/main" id="{5C116E12-7B7B-46DC-A79E-00145BA4C451}"/>
              </a:ext>
            </a:extLst>
          </p:cNvPr>
          <p:cNvSpPr>
            <a:spLocks noGrp="1"/>
          </p:cNvSpPr>
          <p:nvPr>
            <p:ph idx="1"/>
          </p:nvPr>
        </p:nvSpPr>
        <p:spPr/>
        <p:txBody>
          <a:bodyPr/>
          <a:lstStyle/>
          <a:p>
            <a:r>
              <a:rPr lang="en-US" dirty="0"/>
              <a:t>It is adapted from CS 141: data science fundamentals (Prof. </a:t>
            </a:r>
            <a:r>
              <a:rPr lang="en-US" b="1" dirty="0">
                <a:uFillTx/>
              </a:rPr>
              <a:t>Baharan </a:t>
            </a:r>
            <a:r>
              <a:rPr lang="en-US" b="1" dirty="0" err="1">
                <a:uFillTx/>
              </a:rPr>
              <a:t>Mirzasoleiman</a:t>
            </a:r>
            <a:r>
              <a:rPr lang="en-US" dirty="0"/>
              <a:t>) and CS 145: introduction to data mining (Prof. </a:t>
            </a:r>
            <a:r>
              <a:rPr lang="en-US" b="1" dirty="0"/>
              <a:t>Yizhou Sun</a:t>
            </a:r>
            <a:r>
              <a:rPr lang="en-US" dirty="0"/>
              <a:t>)</a:t>
            </a:r>
          </a:p>
          <a:p>
            <a:pPr marL="274320" lvl="1" indent="0">
              <a:buNone/>
            </a:pPr>
            <a:endParaRPr lang="en-US" dirty="0"/>
          </a:p>
        </p:txBody>
      </p:sp>
      <p:sp>
        <p:nvSpPr>
          <p:cNvPr id="4" name="Slide Number Placeholder 3">
            <a:extLst>
              <a:ext uri="{FF2B5EF4-FFF2-40B4-BE49-F238E27FC236}">
                <a16:creationId xmlns:a16="http://schemas.microsoft.com/office/drawing/2014/main" id="{A6C48EE8-5F04-44F4-AA58-C5C0548F4EC4}"/>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15</a:t>
            </a:fld>
            <a:endParaRPr lang="en-US" dirty="0">
              <a:solidFill>
                <a:prstClr val="black"/>
              </a:solidFill>
              <a:latin typeface="Calibri"/>
            </a:endParaRPr>
          </a:p>
        </p:txBody>
      </p:sp>
    </p:spTree>
    <p:extLst>
      <p:ext uri="{BB962C8B-B14F-4D97-AF65-F5344CB8AC3E}">
        <p14:creationId xmlns:p14="http://schemas.microsoft.com/office/powerpoint/2010/main" val="3939455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Syllabus</a:t>
            </a:r>
            <a:endParaRPr lang="en-US" dirty="0"/>
          </a:p>
        </p:txBody>
      </p:sp>
      <p:sp>
        <p:nvSpPr>
          <p:cNvPr id="3" name="Content Placeholder 2"/>
          <p:cNvSpPr>
            <a:spLocks noGrp="1"/>
          </p:cNvSpPr>
          <p:nvPr>
            <p:ph idx="1"/>
          </p:nvPr>
        </p:nvSpPr>
        <p:spPr/>
        <p:txBody>
          <a:bodyPr vert="horz" lIns="91440" tIns="45720" rIns="91440" bIns="45720" rtlCol="0" anchor="t">
            <a:normAutofit/>
          </a:bodyPr>
          <a:lstStyle/>
          <a:p>
            <a:r>
              <a:rPr lang="en-US" altLang="zh-CN" dirty="0"/>
              <a:t>All</a:t>
            </a:r>
            <a:r>
              <a:rPr lang="zh-CN" altLang="en-US" dirty="0"/>
              <a:t> </a:t>
            </a:r>
            <a:r>
              <a:rPr lang="en-US" altLang="zh-CN" dirty="0"/>
              <a:t>the</a:t>
            </a:r>
            <a:r>
              <a:rPr lang="zh-CN" altLang="en-US" dirty="0"/>
              <a:t> </a:t>
            </a:r>
            <a:r>
              <a:rPr lang="en-US" altLang="zh-CN" dirty="0"/>
              <a:t>logistics</a:t>
            </a:r>
            <a:r>
              <a:rPr lang="zh-CN" altLang="en-US" dirty="0"/>
              <a:t> </a:t>
            </a:r>
            <a:r>
              <a:rPr lang="en-US" altLang="zh-CN" dirty="0"/>
              <a:t>we</a:t>
            </a:r>
            <a:r>
              <a:rPr lang="zh-CN" altLang="en-US" dirty="0"/>
              <a:t> </a:t>
            </a:r>
            <a:r>
              <a:rPr lang="en-US" altLang="zh-CN" dirty="0"/>
              <a:t>have</a:t>
            </a:r>
            <a:r>
              <a:rPr lang="zh-CN" altLang="en-US" dirty="0"/>
              <a:t> </a:t>
            </a:r>
            <a:r>
              <a:rPr lang="en-US" altLang="zh-CN" dirty="0"/>
              <a:t>covered</a:t>
            </a:r>
            <a:r>
              <a:rPr lang="zh-CN" altLang="en-US" dirty="0"/>
              <a:t> </a:t>
            </a:r>
            <a:r>
              <a:rPr lang="en-US" altLang="zh-CN" dirty="0"/>
              <a:t>so</a:t>
            </a:r>
            <a:r>
              <a:rPr lang="zh-CN" altLang="en-US" dirty="0"/>
              <a:t> </a:t>
            </a:r>
            <a:r>
              <a:rPr lang="en-US" altLang="zh-CN" dirty="0"/>
              <a:t>far</a:t>
            </a:r>
            <a:r>
              <a:rPr lang="zh-CN" altLang="en-US" dirty="0"/>
              <a:t> </a:t>
            </a:r>
            <a:r>
              <a:rPr lang="en-US" altLang="zh-CN" dirty="0"/>
              <a:t>can</a:t>
            </a:r>
            <a:r>
              <a:rPr lang="zh-CN" altLang="en-US" dirty="0"/>
              <a:t> </a:t>
            </a:r>
            <a:r>
              <a:rPr lang="en-US" altLang="zh-CN" dirty="0"/>
              <a:t>be</a:t>
            </a:r>
            <a:r>
              <a:rPr lang="zh-CN" altLang="en-US" dirty="0"/>
              <a:t> </a:t>
            </a:r>
            <a:r>
              <a:rPr lang="en-US" altLang="zh-CN" dirty="0"/>
              <a:t>found</a:t>
            </a:r>
            <a:r>
              <a:rPr lang="zh-CN" altLang="en-US" dirty="0"/>
              <a:t> </a:t>
            </a:r>
            <a:r>
              <a:rPr lang="en-US" altLang="zh-CN" dirty="0"/>
              <a:t>on</a:t>
            </a:r>
            <a:r>
              <a:rPr lang="zh-CN" altLang="en-US" dirty="0"/>
              <a:t> </a:t>
            </a:r>
            <a:r>
              <a:rPr lang="en-US" altLang="zh-CN" dirty="0"/>
              <a:t>the Syllabus,</a:t>
            </a:r>
            <a:r>
              <a:rPr lang="zh-CN" altLang="en-US" dirty="0"/>
              <a:t> </a:t>
            </a:r>
            <a:r>
              <a:rPr lang="en-US" altLang="zh-CN" dirty="0"/>
              <a:t>where</a:t>
            </a:r>
            <a:r>
              <a:rPr lang="zh-CN" altLang="en-US" dirty="0"/>
              <a:t> </a:t>
            </a:r>
            <a:r>
              <a:rPr lang="en-US" altLang="zh-CN" dirty="0"/>
              <a:t>we</a:t>
            </a:r>
            <a:r>
              <a:rPr lang="zh-CN" altLang="en-US" dirty="0"/>
              <a:t> </a:t>
            </a:r>
            <a:r>
              <a:rPr lang="en-US" altLang="zh-CN" dirty="0"/>
              <a:t>also</a:t>
            </a:r>
            <a:r>
              <a:rPr lang="zh-CN" altLang="en-US" dirty="0"/>
              <a:t> </a:t>
            </a:r>
            <a:r>
              <a:rPr lang="en-US" altLang="zh-CN" dirty="0"/>
              <a:t>provide</a:t>
            </a:r>
            <a:r>
              <a:rPr lang="zh-CN" altLang="en-US" dirty="0"/>
              <a:t> </a:t>
            </a:r>
            <a:r>
              <a:rPr lang="en-US" altLang="zh-CN" dirty="0"/>
              <a:t>a</a:t>
            </a:r>
            <a:r>
              <a:rPr lang="zh-CN" altLang="en-US" dirty="0"/>
              <a:t> </a:t>
            </a:r>
            <a:r>
              <a:rPr lang="en-US" altLang="zh-CN" dirty="0"/>
              <a:t>detailed</a:t>
            </a:r>
            <a:r>
              <a:rPr lang="zh-CN" altLang="en-US" dirty="0"/>
              <a:t> </a:t>
            </a:r>
            <a:r>
              <a:rPr lang="en-US" altLang="zh-CN" dirty="0"/>
              <a:t>tentative</a:t>
            </a:r>
            <a:r>
              <a:rPr lang="zh-CN" altLang="en-US" dirty="0"/>
              <a:t> </a:t>
            </a:r>
            <a:r>
              <a:rPr lang="en-US" altLang="zh-CN" dirty="0"/>
              <a:t>schedule</a:t>
            </a:r>
          </a:p>
          <a:p>
            <a:pPr lvl="1"/>
            <a:r>
              <a:rPr lang="en-US" altLang="zh-CN" dirty="0" err="1"/>
              <a:t>BruinLearn</a:t>
            </a:r>
            <a:endParaRPr lang="en-US" altLang="zh-CN"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16</a:t>
            </a:fld>
            <a:endParaRPr lang="en-US" dirty="0">
              <a:solidFill>
                <a:prstClr val="black"/>
              </a:solidFill>
              <a:latin typeface="Calibri"/>
            </a:endParaRPr>
          </a:p>
        </p:txBody>
      </p:sp>
    </p:spTree>
    <p:extLst>
      <p:ext uri="{BB962C8B-B14F-4D97-AF65-F5344CB8AC3E}">
        <p14:creationId xmlns:p14="http://schemas.microsoft.com/office/powerpoint/2010/main" val="2288958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Prerequisites</a:t>
            </a:r>
          </a:p>
        </p:txBody>
      </p:sp>
      <p:sp>
        <p:nvSpPr>
          <p:cNvPr id="3" name="Content Placeholder 2"/>
          <p:cNvSpPr>
            <a:spLocks noGrp="1"/>
          </p:cNvSpPr>
          <p:nvPr>
            <p:ph idx="1"/>
          </p:nvPr>
        </p:nvSpPr>
        <p:spPr/>
        <p:txBody>
          <a:bodyPr vert="horz" lIns="91440" tIns="45720" rIns="91440" bIns="45720" rtlCol="0" anchor="t">
            <a:normAutofit/>
          </a:bodyPr>
          <a:lstStyle/>
          <a:p>
            <a:r>
              <a:rPr lang="en-US" altLang="zh-CN" dirty="0"/>
              <a:t>S</a:t>
            </a:r>
            <a:r>
              <a:rPr lang="en-US" dirty="0"/>
              <a:t>ome background in calculus,  linear algebra, and statistics</a:t>
            </a:r>
          </a:p>
          <a:p>
            <a:pPr lvl="1"/>
            <a:r>
              <a:rPr lang="en-US" altLang="zh-CN" dirty="0"/>
              <a:t>A</a:t>
            </a:r>
            <a:r>
              <a:rPr lang="zh-CN" altLang="en-US" dirty="0"/>
              <a:t> </a:t>
            </a:r>
            <a:r>
              <a:rPr lang="en-US" altLang="zh-CN" dirty="0"/>
              <a:t>math</a:t>
            </a:r>
            <a:r>
              <a:rPr lang="zh-CN" altLang="en-US" dirty="0"/>
              <a:t> </a:t>
            </a:r>
            <a:r>
              <a:rPr lang="en-US" altLang="zh-CN" dirty="0"/>
              <a:t>refresher</a:t>
            </a:r>
            <a:r>
              <a:rPr lang="zh-CN" altLang="en-US" dirty="0"/>
              <a:t> </a:t>
            </a:r>
            <a:r>
              <a:rPr lang="en-US" altLang="zh-CN" dirty="0"/>
              <a:t>will</a:t>
            </a:r>
            <a:r>
              <a:rPr lang="zh-CN" altLang="en-US" dirty="0"/>
              <a:t> </a:t>
            </a:r>
            <a:r>
              <a:rPr lang="en-US" altLang="zh-CN" dirty="0"/>
              <a:t>be</a:t>
            </a:r>
            <a:r>
              <a:rPr lang="zh-CN" altLang="en-US" dirty="0"/>
              <a:t> </a:t>
            </a:r>
            <a:r>
              <a:rPr lang="en-US" altLang="zh-CN" dirty="0"/>
              <a:t>provided</a:t>
            </a:r>
            <a:r>
              <a:rPr lang="zh-CN" altLang="en-US" dirty="0"/>
              <a:t> </a:t>
            </a:r>
            <a:r>
              <a:rPr lang="en-US" altLang="zh-CN" dirty="0"/>
              <a:t>as</a:t>
            </a:r>
            <a:r>
              <a:rPr lang="zh-CN" altLang="en-US" dirty="0"/>
              <a:t> </a:t>
            </a:r>
            <a:r>
              <a:rPr lang="en-US" altLang="zh-CN" dirty="0"/>
              <a:t>homework</a:t>
            </a:r>
            <a:r>
              <a:rPr lang="zh-CN" altLang="en-US" dirty="0"/>
              <a:t> </a:t>
            </a:r>
            <a:r>
              <a:rPr lang="en-US" altLang="zh-CN" dirty="0"/>
              <a:t>0</a:t>
            </a:r>
            <a:r>
              <a:rPr lang="zh-CN" altLang="en-US" dirty="0"/>
              <a:t> </a:t>
            </a:r>
            <a:r>
              <a:rPr lang="en-US" dirty="0"/>
              <a:t> </a:t>
            </a:r>
          </a:p>
          <a:p>
            <a:pPr marL="0" indent="0">
              <a:buNone/>
            </a:pPr>
            <a:endParaRPr lang="en-US" dirty="0"/>
          </a:p>
          <a:p>
            <a:endParaRPr lang="en-US" dirty="0"/>
          </a:p>
          <a:p>
            <a:r>
              <a:rPr lang="en-US" dirty="0"/>
              <a:t>Familiarity with (basic) Python</a:t>
            </a:r>
            <a:endParaRPr lang="en-US" dirty="0">
              <a:cs typeface="Calibri"/>
            </a:endParaRPr>
          </a:p>
          <a:p>
            <a:endParaRPr lang="en-US" dirty="0">
              <a:cs typeface="Calibri"/>
            </a:endParaRPr>
          </a:p>
          <a:p>
            <a:endParaRPr lang="en-US" dirty="0">
              <a:cs typeface="Calibri"/>
            </a:endParaRPr>
          </a:p>
          <a:p>
            <a:r>
              <a:rPr lang="en-US" b="1" dirty="0">
                <a:solidFill>
                  <a:srgbClr val="00B0F0"/>
                </a:solidFill>
                <a:cs typeface="Calibri"/>
              </a:rPr>
              <a:t>We are here to help!</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17</a:t>
            </a:fld>
            <a:endParaRPr lang="en-US" dirty="0">
              <a:solidFill>
                <a:prstClr val="black"/>
              </a:solidFill>
              <a:latin typeface="Calibri"/>
            </a:endParaRPr>
          </a:p>
        </p:txBody>
      </p:sp>
    </p:spTree>
    <p:extLst>
      <p:ext uri="{BB962C8B-B14F-4D97-AF65-F5344CB8AC3E}">
        <p14:creationId xmlns:p14="http://schemas.microsoft.com/office/powerpoint/2010/main" val="1027087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51C08-887C-7BA4-378B-1CE3F82D06E5}"/>
              </a:ext>
            </a:extLst>
          </p:cNvPr>
          <p:cNvSpPr>
            <a:spLocks noGrp="1"/>
          </p:cNvSpPr>
          <p:nvPr>
            <p:ph type="title"/>
          </p:nvPr>
        </p:nvSpPr>
        <p:spPr/>
        <p:txBody>
          <a:bodyPr/>
          <a:lstStyle/>
          <a:p>
            <a:r>
              <a:rPr lang="en-US" dirty="0">
                <a:cs typeface="Calibri"/>
              </a:rPr>
              <a:t>A few words before we start</a:t>
            </a:r>
            <a:endParaRPr lang="en-US" dirty="0"/>
          </a:p>
        </p:txBody>
      </p:sp>
      <p:sp>
        <p:nvSpPr>
          <p:cNvPr id="3" name="Content Placeholder 2">
            <a:extLst>
              <a:ext uri="{FF2B5EF4-FFF2-40B4-BE49-F238E27FC236}">
                <a16:creationId xmlns:a16="http://schemas.microsoft.com/office/drawing/2014/main" id="{3C995983-B47D-A93B-1C30-24A042CA957E}"/>
              </a:ext>
            </a:extLst>
          </p:cNvPr>
          <p:cNvSpPr>
            <a:spLocks noGrp="1"/>
          </p:cNvSpPr>
          <p:nvPr>
            <p:ph idx="1"/>
          </p:nvPr>
        </p:nvSpPr>
        <p:spPr/>
        <p:txBody>
          <a:bodyPr vert="horz" lIns="91440" tIns="45720" rIns="91440" bIns="45720" rtlCol="0" anchor="t">
            <a:normAutofit/>
          </a:bodyPr>
          <a:lstStyle/>
          <a:p>
            <a:endParaRPr lang="en-US" sz="2400" dirty="0">
              <a:cs typeface="Calibri"/>
            </a:endParaRPr>
          </a:p>
          <a:p>
            <a:r>
              <a:rPr lang="en-US" sz="2400" dirty="0">
                <a:cs typeface="Calibri"/>
              </a:rPr>
              <a:t>This is a dense course, and we have lots of materials to cover.</a:t>
            </a:r>
          </a:p>
          <a:p>
            <a:endParaRPr lang="en-US" sz="2400" dirty="0">
              <a:cs typeface="Calibri"/>
            </a:endParaRPr>
          </a:p>
          <a:p>
            <a:r>
              <a:rPr lang="en-US" sz="2400" dirty="0">
                <a:cs typeface="Calibri"/>
              </a:rPr>
              <a:t>On top of that, we have a fast-paced schedule. </a:t>
            </a:r>
          </a:p>
          <a:p>
            <a:endParaRPr lang="en-US" sz="2400" dirty="0">
              <a:cs typeface="Calibri"/>
            </a:endParaRPr>
          </a:p>
          <a:p>
            <a:r>
              <a:rPr lang="en-US" sz="2400" b="1" dirty="0">
                <a:solidFill>
                  <a:srgbClr val="00B0F0"/>
                </a:solidFill>
                <a:cs typeface="Calibri"/>
              </a:rPr>
              <a:t>If you feel stressed, please let us know and we are here to help.</a:t>
            </a:r>
          </a:p>
          <a:p>
            <a:endParaRPr lang="en-US" sz="2400" dirty="0">
              <a:cs typeface="Calibri"/>
            </a:endParaRPr>
          </a:p>
          <a:p>
            <a:r>
              <a:rPr lang="en-US" sz="2400" dirty="0">
                <a:cs typeface="Calibri"/>
              </a:rPr>
              <a:t>Our goal (and my job) is not to scare you but to help you </a:t>
            </a:r>
            <a:r>
              <a:rPr lang="en-US" sz="2400" dirty="0">
                <a:solidFill>
                  <a:srgbClr val="00B0F0"/>
                </a:solidFill>
                <a:cs typeface="Calibri"/>
              </a:rPr>
              <a:t>learn the material and enjoy the learning journey.</a:t>
            </a:r>
          </a:p>
          <a:p>
            <a:endParaRPr lang="en-US" sz="2400" dirty="0">
              <a:cs typeface="Calibri"/>
            </a:endParaRPr>
          </a:p>
          <a:p>
            <a:endParaRPr lang="en-US" sz="2400" dirty="0">
              <a:cs typeface="Calibri"/>
            </a:endParaRPr>
          </a:p>
          <a:p>
            <a:pPr marL="0" indent="0">
              <a:buNone/>
            </a:pPr>
            <a:endParaRPr lang="en-US" sz="2400" dirty="0">
              <a:cs typeface="Calibri"/>
            </a:endParaRPr>
          </a:p>
        </p:txBody>
      </p:sp>
      <p:sp>
        <p:nvSpPr>
          <p:cNvPr id="4" name="Slide Number Placeholder 3">
            <a:extLst>
              <a:ext uri="{FF2B5EF4-FFF2-40B4-BE49-F238E27FC236}">
                <a16:creationId xmlns:a16="http://schemas.microsoft.com/office/drawing/2014/main" id="{AA3ACD83-D325-0269-B9EA-15F17CABB652}"/>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18</a:t>
            </a:fld>
            <a:endParaRPr lang="en-US" dirty="0">
              <a:solidFill>
                <a:prstClr val="black"/>
              </a:solidFill>
              <a:latin typeface="Calibri"/>
            </a:endParaRPr>
          </a:p>
        </p:txBody>
      </p:sp>
    </p:spTree>
    <p:extLst>
      <p:ext uri="{BB962C8B-B14F-4D97-AF65-F5344CB8AC3E}">
        <p14:creationId xmlns:p14="http://schemas.microsoft.com/office/powerpoint/2010/main" val="547147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602B4-B3BB-FAE9-C98A-CCD77F24FC44}"/>
              </a:ext>
            </a:extLst>
          </p:cNvPr>
          <p:cNvSpPr>
            <a:spLocks noGrp="1"/>
          </p:cNvSpPr>
          <p:nvPr>
            <p:ph type="title"/>
          </p:nvPr>
        </p:nvSpPr>
        <p:spPr/>
        <p:txBody>
          <a:bodyPr/>
          <a:lstStyle/>
          <a:p>
            <a:r>
              <a:rPr lang="en-US" dirty="0">
                <a:cs typeface="Calibri"/>
              </a:rPr>
              <a:t>The role of mathematics</a:t>
            </a:r>
            <a:endParaRPr lang="en-US" dirty="0"/>
          </a:p>
        </p:txBody>
      </p:sp>
      <p:sp>
        <p:nvSpPr>
          <p:cNvPr id="3" name="Content Placeholder 2">
            <a:extLst>
              <a:ext uri="{FF2B5EF4-FFF2-40B4-BE49-F238E27FC236}">
                <a16:creationId xmlns:a16="http://schemas.microsoft.com/office/drawing/2014/main" id="{7D2CED6D-F927-9B45-3DDD-31C3BB0E5168}"/>
              </a:ext>
            </a:extLst>
          </p:cNvPr>
          <p:cNvSpPr>
            <a:spLocks noGrp="1"/>
          </p:cNvSpPr>
          <p:nvPr>
            <p:ph idx="1"/>
          </p:nvPr>
        </p:nvSpPr>
        <p:spPr/>
        <p:txBody>
          <a:bodyPr vert="horz" lIns="91440" tIns="45720" rIns="91440" bIns="45720" rtlCol="0" anchor="t">
            <a:noAutofit/>
          </a:bodyPr>
          <a:lstStyle/>
          <a:p>
            <a:r>
              <a:rPr lang="en-US" sz="2400" dirty="0">
                <a:cs typeface="Calibri"/>
              </a:rPr>
              <a:t>Personally, I absolutely love math. </a:t>
            </a:r>
          </a:p>
          <a:p>
            <a:endParaRPr lang="en-US" sz="2400" dirty="0">
              <a:cs typeface="Calibri"/>
            </a:endParaRPr>
          </a:p>
          <a:p>
            <a:r>
              <a:rPr lang="en-US" sz="2400" dirty="0">
                <a:cs typeface="Calibri"/>
              </a:rPr>
              <a:t>However, this is </a:t>
            </a:r>
            <a:r>
              <a:rPr lang="en-US" sz="2400" b="1" dirty="0">
                <a:solidFill>
                  <a:srgbClr val="00B0F0"/>
                </a:solidFill>
                <a:cs typeface="Calibri"/>
              </a:rPr>
              <a:t>NOT </a:t>
            </a:r>
            <a:r>
              <a:rPr lang="en-US" sz="2400" dirty="0">
                <a:cs typeface="Calibri"/>
              </a:rPr>
              <a:t>a math class </a:t>
            </a:r>
          </a:p>
          <a:p>
            <a:endParaRPr lang="en-US" sz="2400" dirty="0">
              <a:cs typeface="Calibri"/>
            </a:endParaRPr>
          </a:p>
          <a:p>
            <a:r>
              <a:rPr lang="en-US" sz="2400" dirty="0">
                <a:cs typeface="Calibri"/>
              </a:rPr>
              <a:t>You will see mathematical equations and formulations, but the goal of math is </a:t>
            </a:r>
            <a:r>
              <a:rPr lang="en-US" sz="2400" b="1" dirty="0">
                <a:solidFill>
                  <a:srgbClr val="00B0F0"/>
                </a:solidFill>
                <a:cs typeface="Calibri"/>
              </a:rPr>
              <a:t>to help us formulate the problem and understand the concepts</a:t>
            </a:r>
            <a:r>
              <a:rPr lang="en-US" sz="2400" dirty="0">
                <a:cs typeface="Calibri"/>
              </a:rPr>
              <a:t>, so math itself is not the goal, but the means to an end. </a:t>
            </a:r>
          </a:p>
          <a:p>
            <a:endParaRPr lang="en-US" sz="2400" dirty="0">
              <a:cs typeface="Calibri"/>
            </a:endParaRPr>
          </a:p>
          <a:p>
            <a:r>
              <a:rPr lang="en-US" sz="2400" dirty="0">
                <a:cs typeface="Calibri"/>
              </a:rPr>
              <a:t>I will do some math derivations in class and share the notes </a:t>
            </a:r>
            <a:r>
              <a:rPr lang="en-US" altLang="zh-CN" sz="2400" dirty="0">
                <a:cs typeface="Calibri"/>
              </a:rPr>
              <a:t>for</a:t>
            </a:r>
            <a:r>
              <a:rPr lang="zh-CN" altLang="en-US" sz="2400" dirty="0">
                <a:cs typeface="Calibri"/>
              </a:rPr>
              <a:t> </a:t>
            </a:r>
            <a:r>
              <a:rPr lang="en-US" altLang="zh-CN" sz="2400" dirty="0">
                <a:cs typeface="Calibri"/>
              </a:rPr>
              <a:t>complex</a:t>
            </a:r>
            <a:r>
              <a:rPr lang="zh-CN" altLang="en-US" sz="2400" dirty="0">
                <a:cs typeface="Calibri"/>
              </a:rPr>
              <a:t> </a:t>
            </a:r>
            <a:r>
              <a:rPr lang="en-US" altLang="zh-CN" sz="2400" dirty="0">
                <a:cs typeface="Calibri"/>
              </a:rPr>
              <a:t>ones</a:t>
            </a:r>
            <a:r>
              <a:rPr lang="zh-CN" altLang="en-US" sz="2400" dirty="0">
                <a:cs typeface="Calibri"/>
              </a:rPr>
              <a:t> </a:t>
            </a:r>
            <a:r>
              <a:rPr lang="en-US" sz="2400" dirty="0">
                <a:cs typeface="Calibri"/>
              </a:rPr>
              <a:t>on </a:t>
            </a:r>
            <a:r>
              <a:rPr lang="en-US" sz="2400" dirty="0" err="1">
                <a:cs typeface="Calibri"/>
              </a:rPr>
              <a:t>BruinLearn</a:t>
            </a:r>
            <a:r>
              <a:rPr lang="en-US" sz="2400" dirty="0">
                <a:cs typeface="Calibri"/>
              </a:rPr>
              <a:t>.</a:t>
            </a:r>
          </a:p>
          <a:p>
            <a:endParaRPr lang="en-US" sz="2400" dirty="0">
              <a:cs typeface="Calibri"/>
            </a:endParaRPr>
          </a:p>
          <a:p>
            <a:r>
              <a:rPr lang="en-US" sz="2400" dirty="0">
                <a:solidFill>
                  <a:srgbClr val="000000"/>
                </a:solidFill>
                <a:cs typeface="Calibri"/>
              </a:rPr>
              <a:t>At the current level, </a:t>
            </a:r>
            <a:r>
              <a:rPr lang="en-US" sz="2400" b="1" dirty="0">
                <a:solidFill>
                  <a:srgbClr val="00B0F0"/>
                </a:solidFill>
                <a:cs typeface="Calibri"/>
              </a:rPr>
              <a:t>intuition </a:t>
            </a:r>
            <a:r>
              <a:rPr lang="en-US" sz="2400" dirty="0">
                <a:solidFill>
                  <a:srgbClr val="000000"/>
                </a:solidFill>
                <a:cs typeface="Calibri"/>
              </a:rPr>
              <a:t>is always the most important.</a:t>
            </a:r>
            <a:endParaRPr lang="en-US" sz="2400" b="1" dirty="0">
              <a:solidFill>
                <a:srgbClr val="000000"/>
              </a:solidFill>
              <a:cs typeface="Calibri"/>
            </a:endParaRPr>
          </a:p>
        </p:txBody>
      </p:sp>
      <p:sp>
        <p:nvSpPr>
          <p:cNvPr id="4" name="Slide Number Placeholder 3">
            <a:extLst>
              <a:ext uri="{FF2B5EF4-FFF2-40B4-BE49-F238E27FC236}">
                <a16:creationId xmlns:a16="http://schemas.microsoft.com/office/drawing/2014/main" id="{9433B637-3075-A23E-9017-D226D7B7A60B}"/>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19</a:t>
            </a:fld>
            <a:endParaRPr lang="en-US" dirty="0">
              <a:solidFill>
                <a:prstClr val="black"/>
              </a:solidFill>
              <a:latin typeface="Calibri"/>
            </a:endParaRPr>
          </a:p>
        </p:txBody>
      </p:sp>
    </p:spTree>
    <p:extLst>
      <p:ext uri="{BB962C8B-B14F-4D97-AF65-F5344CB8AC3E}">
        <p14:creationId xmlns:p14="http://schemas.microsoft.com/office/powerpoint/2010/main" val="2343002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
            <a:ext cx="8991600" cy="1927225"/>
          </a:xfrm>
        </p:spPr>
        <p:txBody>
          <a:bodyPr>
            <a:noAutofit/>
          </a:bodyPr>
          <a:lstStyle/>
          <a:p>
            <a:pPr algn="ctr"/>
            <a:r>
              <a:rPr lang="en-US" sz="4800" dirty="0"/>
              <a:t>CS97: Introduction to Data Science</a:t>
            </a:r>
          </a:p>
        </p:txBody>
      </p:sp>
      <p:sp>
        <p:nvSpPr>
          <p:cNvPr id="3" name="Subtitle 2"/>
          <p:cNvSpPr>
            <a:spLocks noGrp="1"/>
          </p:cNvSpPr>
          <p:nvPr>
            <p:ph type="subTitle" idx="1"/>
          </p:nvPr>
        </p:nvSpPr>
        <p:spPr>
          <a:xfrm>
            <a:off x="2819400" y="3581400"/>
            <a:ext cx="6400800" cy="2895600"/>
          </a:xfrm>
        </p:spPr>
        <p:txBody>
          <a:bodyPr vert="horz" lIns="91440" tIns="45720" rIns="91440" bIns="45720" rtlCol="0" anchor="t">
            <a:normAutofit/>
          </a:bodyPr>
          <a:lstStyle/>
          <a:p>
            <a:pPr algn="ctr"/>
            <a:endParaRPr lang="en-US" sz="3000" b="1" dirty="0"/>
          </a:p>
          <a:p>
            <a:pPr algn="ctr"/>
            <a:r>
              <a:rPr lang="en-US" sz="3000" b="1" dirty="0"/>
              <a:t>Instructor: </a:t>
            </a:r>
            <a:r>
              <a:rPr lang="en-US" sz="3000" b="1" dirty="0" err="1"/>
              <a:t>Shichang</a:t>
            </a:r>
            <a:r>
              <a:rPr lang="en-US" sz="3000" b="1" dirty="0"/>
              <a:t> Zhang</a:t>
            </a:r>
            <a:endParaRPr lang="en-US" sz="3000" b="1" dirty="0">
              <a:cs typeface="Calibri"/>
            </a:endParaRPr>
          </a:p>
          <a:p>
            <a:pPr algn="ctr"/>
            <a:r>
              <a:rPr lang="en-US" sz="2400" dirty="0">
                <a:hlinkClick r:id="rId3"/>
              </a:rPr>
              <a:t>shichang@ucla.edu</a:t>
            </a:r>
            <a:r>
              <a:rPr lang="en-US" sz="2400" dirty="0"/>
              <a:t> </a:t>
            </a:r>
            <a:endParaRPr lang="en-US" dirty="0"/>
          </a:p>
          <a:p>
            <a:pPr algn="ctr"/>
            <a:endParaRPr lang="en-US" sz="2400" dirty="0"/>
          </a:p>
          <a:p>
            <a:pPr algn="ctr"/>
            <a:fld id="{1913F476-D1F9-4A8A-AA0B-77B35B937DF8}" type="datetime4">
              <a:rPr lang="en-US" sz="2400" dirty="0" smtClean="0"/>
              <a:pPr algn="ctr"/>
              <a:t>June 23, 2024</a:t>
            </a:fld>
            <a:endParaRPr lang="en-US" sz="2400" dirty="0"/>
          </a:p>
        </p:txBody>
      </p:sp>
      <p:sp>
        <p:nvSpPr>
          <p:cNvPr id="5" name="Rectangle 2"/>
          <p:cNvSpPr txBox="1">
            <a:spLocks noChangeArrowheads="1"/>
          </p:cNvSpPr>
          <p:nvPr/>
        </p:nvSpPr>
        <p:spPr bwMode="auto">
          <a:xfrm>
            <a:off x="1524000" y="2286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Tahoma" pitchFamily="34" charset="0"/>
              </a:defRPr>
            </a:lvl2pPr>
            <a:lvl3pPr algn="ctr" rtl="0" eaLnBrk="0" fontAlgn="base" hangingPunct="0">
              <a:spcBef>
                <a:spcPct val="0"/>
              </a:spcBef>
              <a:spcAft>
                <a:spcPct val="0"/>
              </a:spcAft>
              <a:defRPr sz="3600" b="1">
                <a:solidFill>
                  <a:schemeClr val="tx2"/>
                </a:solidFill>
                <a:latin typeface="Tahoma" pitchFamily="34" charset="0"/>
              </a:defRPr>
            </a:lvl3pPr>
            <a:lvl4pPr algn="ctr" rtl="0" eaLnBrk="0" fontAlgn="base" hangingPunct="0">
              <a:spcBef>
                <a:spcPct val="0"/>
              </a:spcBef>
              <a:spcAft>
                <a:spcPct val="0"/>
              </a:spcAft>
              <a:defRPr sz="3600" b="1">
                <a:solidFill>
                  <a:schemeClr val="tx2"/>
                </a:solidFill>
                <a:latin typeface="Tahoma" pitchFamily="34" charset="0"/>
              </a:defRPr>
            </a:lvl4pPr>
            <a:lvl5pPr algn="ctr" rtl="0" eaLnBrk="0" fontAlgn="base" hangingPunct="0">
              <a:spcBef>
                <a:spcPct val="0"/>
              </a:spcBef>
              <a:spcAft>
                <a:spcPct val="0"/>
              </a:spcAft>
              <a:defRPr sz="3600" b="1">
                <a:solidFill>
                  <a:schemeClr val="tx2"/>
                </a:solidFill>
                <a:latin typeface="Tahoma" pitchFamily="34" charset="0"/>
              </a:defRPr>
            </a:lvl5pPr>
            <a:lvl6pPr marL="457200" algn="ctr" rtl="0" fontAlgn="base">
              <a:spcBef>
                <a:spcPct val="0"/>
              </a:spcBef>
              <a:spcAft>
                <a:spcPct val="0"/>
              </a:spcAft>
              <a:defRPr sz="3600" b="1">
                <a:solidFill>
                  <a:schemeClr val="tx2"/>
                </a:solidFill>
                <a:latin typeface="Tahoma" pitchFamily="34" charset="0"/>
              </a:defRPr>
            </a:lvl6pPr>
            <a:lvl7pPr marL="914400" algn="ctr" rtl="0" fontAlgn="base">
              <a:spcBef>
                <a:spcPct val="0"/>
              </a:spcBef>
              <a:spcAft>
                <a:spcPct val="0"/>
              </a:spcAft>
              <a:defRPr sz="3600" b="1">
                <a:solidFill>
                  <a:schemeClr val="tx2"/>
                </a:solidFill>
                <a:latin typeface="Tahoma" pitchFamily="34" charset="0"/>
              </a:defRPr>
            </a:lvl7pPr>
            <a:lvl8pPr marL="1371600" algn="ctr" rtl="0" fontAlgn="base">
              <a:spcBef>
                <a:spcPct val="0"/>
              </a:spcBef>
              <a:spcAft>
                <a:spcPct val="0"/>
              </a:spcAft>
              <a:defRPr sz="3600" b="1">
                <a:solidFill>
                  <a:schemeClr val="tx2"/>
                </a:solidFill>
                <a:latin typeface="Tahoma" pitchFamily="34" charset="0"/>
              </a:defRPr>
            </a:lvl8pPr>
            <a:lvl9pPr marL="1828800" algn="ctr" rtl="0" fontAlgn="base">
              <a:spcBef>
                <a:spcPct val="0"/>
              </a:spcBef>
              <a:spcAft>
                <a:spcPct val="0"/>
              </a:spcAft>
              <a:defRPr sz="3600" b="1">
                <a:solidFill>
                  <a:schemeClr val="tx2"/>
                </a:solidFill>
                <a:latin typeface="Tahoma" pitchFamily="34" charset="0"/>
              </a:defRPr>
            </a:lvl9pPr>
          </a:lstStyle>
          <a:p>
            <a:pPr eaLnBrk="1" hangingPunct="1"/>
            <a:r>
              <a:rPr lang="en-US" sz="4000" dirty="0"/>
              <a:t>1: Introduction</a:t>
            </a:r>
          </a:p>
        </p:txBody>
      </p:sp>
    </p:spTree>
    <p:extLst>
      <p:ext uri="{BB962C8B-B14F-4D97-AF65-F5344CB8AC3E}">
        <p14:creationId xmlns:p14="http://schemas.microsoft.com/office/powerpoint/2010/main" val="1154063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vert="horz" lIns="91440" tIns="45720" rIns="91440" bIns="45720" rtlCol="0" anchor="t">
            <a:normAutofit/>
          </a:bodyPr>
          <a:lstStyle/>
          <a:p>
            <a:pPr marL="182880" lvl="1"/>
            <a:r>
              <a:rPr lang="en-US" dirty="0"/>
              <a:t>Know-what:</a:t>
            </a:r>
          </a:p>
          <a:p>
            <a:pPr marL="457200" lvl="2"/>
            <a:r>
              <a:rPr lang="en-US" dirty="0"/>
              <a:t>What is data science </a:t>
            </a:r>
          </a:p>
          <a:p>
            <a:pPr marL="457200" lvl="2"/>
            <a:r>
              <a:rPr lang="en-US" dirty="0"/>
              <a:t>What are the basic algorithms</a:t>
            </a:r>
          </a:p>
          <a:p>
            <a:pPr marL="182880" lvl="1"/>
            <a:r>
              <a:rPr lang="en-US" dirty="0"/>
              <a:t>Know-how:</a:t>
            </a:r>
          </a:p>
          <a:p>
            <a:pPr marL="457200" lvl="2"/>
            <a:r>
              <a:rPr lang="en-US" dirty="0"/>
              <a:t>How does each algorithm work and how to implement these algorithms using python</a:t>
            </a:r>
            <a:endParaRPr lang="en-US" dirty="0">
              <a:cs typeface="Calibri"/>
            </a:endParaRPr>
          </a:p>
          <a:p>
            <a:pPr marL="457200" lvl="2"/>
            <a:r>
              <a:rPr lang="en-US" dirty="0">
                <a:cs typeface="Calibri"/>
              </a:rPr>
              <a:t>How to solve real world problems with these algorithms </a:t>
            </a:r>
          </a:p>
          <a:p>
            <a:pPr marL="182880" lvl="1"/>
            <a:r>
              <a:rPr lang="en-US" dirty="0"/>
              <a:t>Know-why:</a:t>
            </a:r>
          </a:p>
          <a:p>
            <a:pPr marL="457200" lvl="2"/>
            <a:r>
              <a:rPr lang="en-US" dirty="0"/>
              <a:t>Why does each algorithm work</a:t>
            </a:r>
          </a:p>
          <a:p>
            <a:pPr marL="457200" lvl="2"/>
            <a:r>
              <a:rPr lang="en-US" dirty="0"/>
              <a:t>What are the principles behind each algorithm design</a:t>
            </a:r>
          </a:p>
          <a:p>
            <a:pPr marL="731520" lvl="3"/>
            <a:r>
              <a:rPr lang="en-US" dirty="0"/>
              <a:t>Intuitively</a:t>
            </a:r>
          </a:p>
          <a:p>
            <a:pPr marL="731520" lvl="3"/>
            <a:r>
              <a:rPr lang="en-US" dirty="0"/>
              <a:t>Mathematically (optional)</a:t>
            </a:r>
          </a:p>
          <a:p>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20</a:t>
            </a:fld>
            <a:endParaRPr lang="en-US" dirty="0">
              <a:solidFill>
                <a:prstClr val="black"/>
              </a:solidFill>
              <a:latin typeface="Calibri"/>
            </a:endParaRPr>
          </a:p>
        </p:txBody>
      </p:sp>
    </p:spTree>
    <p:extLst>
      <p:ext uri="{BB962C8B-B14F-4D97-AF65-F5344CB8AC3E}">
        <p14:creationId xmlns:p14="http://schemas.microsoft.com/office/powerpoint/2010/main" val="1580367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7C44BF-F970-B15E-9AD0-1BCAB7F6CC65}"/>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5AD45D88-AD3E-B940-80FF-001191A8E3D6}"/>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CBD61946-F144-4959-2F8C-D019DAB6E974}"/>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BAD170DC-FF71-13F8-FE65-38C5FD0A1C60}"/>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B1515DA1-0C5F-AF1F-FE2C-605671AE1441}"/>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6BF3AC3F-3D8A-6168-05ED-8F02C120433F}"/>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1067755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05000" y="228600"/>
            <a:ext cx="8382000" cy="838200"/>
          </a:xfrm>
        </p:spPr>
        <p:txBody>
          <a:bodyPr/>
          <a:lstStyle/>
          <a:p>
            <a:pPr eaLnBrk="1" hangingPunct="1"/>
            <a:r>
              <a:rPr lang="en-US" dirty="0"/>
              <a:t>1. Introduction</a:t>
            </a:r>
          </a:p>
        </p:txBody>
      </p:sp>
      <p:sp>
        <p:nvSpPr>
          <p:cNvPr id="11268" name="Rectangle 3"/>
          <p:cNvSpPr>
            <a:spLocks noGrp="1" noChangeArrowheads="1"/>
          </p:cNvSpPr>
          <p:nvPr>
            <p:ph idx="1"/>
          </p:nvPr>
        </p:nvSpPr>
        <p:spPr>
          <a:xfrm>
            <a:off x="1905000" y="1295400"/>
            <a:ext cx="8229600" cy="5257800"/>
          </a:xfrm>
        </p:spPr>
        <p:txBody>
          <a:bodyPr>
            <a:normAutofit/>
          </a:bodyPr>
          <a:lstStyle/>
          <a:p>
            <a:pPr eaLnBrk="1" hangingPunct="1">
              <a:lnSpc>
                <a:spcPct val="150000"/>
              </a:lnSpc>
              <a:tabLst>
                <a:tab pos="6178550" algn="l"/>
              </a:tabLst>
            </a:pPr>
            <a:r>
              <a:rPr lang="en-US" sz="2800" dirty="0"/>
              <a:t>Why data science?</a:t>
            </a:r>
          </a:p>
          <a:p>
            <a:pPr eaLnBrk="1" hangingPunct="1">
              <a:lnSpc>
                <a:spcPct val="150000"/>
              </a:lnSpc>
              <a:tabLst>
                <a:tab pos="6178550" algn="l"/>
              </a:tabLst>
            </a:pPr>
            <a:r>
              <a:rPr lang="en-US" sz="2800" dirty="0"/>
              <a:t>What is data science?</a:t>
            </a:r>
          </a:p>
          <a:p>
            <a:pPr lvl="1">
              <a:lnSpc>
                <a:spcPct val="150000"/>
              </a:lnSpc>
              <a:tabLst>
                <a:tab pos="6178550" algn="l"/>
              </a:tabLst>
            </a:pPr>
            <a:r>
              <a:rPr lang="en-US" sz="2400" dirty="0"/>
              <a:t>What are the data?</a:t>
            </a:r>
          </a:p>
          <a:p>
            <a:pPr lvl="1">
              <a:lnSpc>
                <a:spcPct val="150000"/>
              </a:lnSpc>
              <a:tabLst>
                <a:tab pos="6178550" algn="l"/>
              </a:tabLst>
            </a:pPr>
            <a:r>
              <a:rPr lang="en-US" sz="2400" dirty="0">
                <a:latin typeface="Tahoma"/>
                <a:ea typeface="Tahoma"/>
                <a:cs typeface="Tahoma"/>
              </a:rPr>
              <a:t>What makes it "science"?</a:t>
            </a:r>
            <a:endParaRPr lang="en-US" sz="2400" dirty="0"/>
          </a:p>
          <a:p>
            <a:pPr lvl="1">
              <a:lnSpc>
                <a:spcPct val="150000"/>
              </a:lnSpc>
              <a:tabLst>
                <a:tab pos="6178550" algn="l"/>
              </a:tabLst>
            </a:pPr>
            <a:r>
              <a:rPr lang="en-US" sz="2400" dirty="0"/>
              <a:t>What are the functions?</a:t>
            </a:r>
          </a:p>
          <a:p>
            <a:pPr lvl="1">
              <a:lnSpc>
                <a:spcPct val="150000"/>
              </a:lnSpc>
              <a:tabLst>
                <a:tab pos="6178550" algn="l"/>
              </a:tabLst>
            </a:pPr>
            <a:r>
              <a:rPr lang="en-US" sz="2400" dirty="0"/>
              <a:t>What is a typical life cycle?</a:t>
            </a:r>
          </a:p>
          <a:p>
            <a:pPr eaLnBrk="1" hangingPunct="1">
              <a:lnSpc>
                <a:spcPct val="150000"/>
              </a:lnSpc>
              <a:tabLst>
                <a:tab pos="6178550" algn="l"/>
              </a:tabLst>
            </a:pPr>
            <a:r>
              <a:rPr lang="en-US" sz="2800" dirty="0"/>
              <a:t>Content covered by this course</a:t>
            </a:r>
          </a:p>
        </p:txBody>
      </p:sp>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DFBCA58D-7F08-465F-B5FA-544F68E59DCA}" type="slidenum">
              <a:rPr lang="en-US" sz="1400"/>
              <a:pPr eaLnBrk="1" hangingPunct="1"/>
              <a:t>22</a:t>
            </a:fld>
            <a:endParaRPr lang="en-US" sz="1400"/>
          </a:p>
        </p:txBody>
      </p:sp>
      <p:sp>
        <p:nvSpPr>
          <p:cNvPr id="11269" name="AutoShape 4"/>
          <p:cNvSpPr>
            <a:spLocks noChangeArrowheads="1"/>
          </p:cNvSpPr>
          <p:nvPr/>
        </p:nvSpPr>
        <p:spPr bwMode="auto">
          <a:xfrm rot="9724325">
            <a:off x="5143061" y="1499040"/>
            <a:ext cx="381000"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80"/>
          </a:solidFill>
          <a:ln w="9525">
            <a:solidFill>
              <a:schemeClr val="tx1"/>
            </a:solidFill>
            <a:miter lim="800000"/>
            <a:headEnd/>
            <a:tailEnd/>
          </a:ln>
        </p:spPr>
        <p:txBody>
          <a:bodyPr wrap="none" anchor="ctr"/>
          <a:lstStyle/>
          <a:p>
            <a:endParaRPr lang="en-US" sz="2800"/>
          </a:p>
        </p:txBody>
      </p:sp>
    </p:spTree>
    <p:extLst>
      <p:ext uri="{BB962C8B-B14F-4D97-AF65-F5344CB8AC3E}">
        <p14:creationId xmlns:p14="http://schemas.microsoft.com/office/powerpoint/2010/main" val="2329408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C8D3-0275-0247-BD91-B17E5FEF6B30}"/>
              </a:ext>
            </a:extLst>
          </p:cNvPr>
          <p:cNvSpPr>
            <a:spLocks noGrp="1"/>
          </p:cNvSpPr>
          <p:nvPr>
            <p:ph type="title"/>
          </p:nvPr>
        </p:nvSpPr>
        <p:spPr/>
        <p:txBody>
          <a:bodyPr/>
          <a:lstStyle/>
          <a:p>
            <a:r>
              <a:rPr lang="en-US" dirty="0">
                <a:solidFill>
                  <a:schemeClr val="tx1">
                    <a:lumMod val="75000"/>
                    <a:lumOff val="25000"/>
                  </a:schemeClr>
                </a:solidFill>
              </a:rPr>
              <a:t>Big Data</a:t>
            </a:r>
            <a:endParaRPr lang="en-US" dirty="0"/>
          </a:p>
        </p:txBody>
      </p:sp>
      <p:sp>
        <p:nvSpPr>
          <p:cNvPr id="4" name="Slide Number Placeholder 3">
            <a:extLst>
              <a:ext uri="{FF2B5EF4-FFF2-40B4-BE49-F238E27FC236}">
                <a16:creationId xmlns:a16="http://schemas.microsoft.com/office/drawing/2014/main" id="{8B81D68D-4880-4F49-A344-19FACF3A2EC5}"/>
              </a:ext>
            </a:extLst>
          </p:cNvPr>
          <p:cNvSpPr>
            <a:spLocks noGrp="1"/>
          </p:cNvSpPr>
          <p:nvPr>
            <p:ph type="sldNum" sz="quarter" idx="12"/>
          </p:nvPr>
        </p:nvSpPr>
        <p:spPr/>
        <p:txBody>
          <a:bodyPr/>
          <a:lstStyle/>
          <a:p>
            <a:fld id="{AD29F1E6-0A42-6342-8A19-FA364A33AB30}" type="slidenum">
              <a:rPr lang="en-US" smtClean="0"/>
              <a:t>23</a:t>
            </a:fld>
            <a:endParaRPr lang="en-US"/>
          </a:p>
        </p:txBody>
      </p:sp>
      <p:sp>
        <p:nvSpPr>
          <p:cNvPr id="6" name="Content Placeholder 5">
            <a:extLst>
              <a:ext uri="{FF2B5EF4-FFF2-40B4-BE49-F238E27FC236}">
                <a16:creationId xmlns:a16="http://schemas.microsoft.com/office/drawing/2014/main" id="{59B382AC-AA6C-7541-B0B5-5CC24DE74E11}"/>
              </a:ext>
            </a:extLst>
          </p:cNvPr>
          <p:cNvSpPr>
            <a:spLocks noGrp="1"/>
          </p:cNvSpPr>
          <p:nvPr>
            <p:ph idx="1"/>
          </p:nvPr>
        </p:nvSpPr>
        <p:spPr>
          <a:xfrm>
            <a:off x="1524001" y="1676401"/>
            <a:ext cx="3146839" cy="2781425"/>
          </a:xfrm>
        </p:spPr>
        <p:txBody>
          <a:bodyPr>
            <a:normAutofit fontScale="92500" lnSpcReduction="10000"/>
          </a:bodyPr>
          <a:lstStyle/>
          <a:p>
            <a:r>
              <a:rPr lang="en-US" dirty="0"/>
              <a:t>1 Zeta byte = 1 trillion Gigabytes.</a:t>
            </a:r>
          </a:p>
          <a:p>
            <a:endParaRPr lang="en-US" dirty="0"/>
          </a:p>
          <a:p>
            <a:r>
              <a:rPr lang="en-US" dirty="0"/>
              <a:t>10T of data for every person on Earth in 2022.</a:t>
            </a:r>
          </a:p>
        </p:txBody>
      </p:sp>
      <p:pic>
        <p:nvPicPr>
          <p:cNvPr id="5" name="Picture 4">
            <a:extLst>
              <a:ext uri="{FF2B5EF4-FFF2-40B4-BE49-F238E27FC236}">
                <a16:creationId xmlns:a16="http://schemas.microsoft.com/office/drawing/2014/main" id="{F7375378-0F45-64A7-DC3D-7194E291FA73}"/>
              </a:ext>
            </a:extLst>
          </p:cNvPr>
          <p:cNvPicPr>
            <a:picLocks noChangeAspect="1"/>
          </p:cNvPicPr>
          <p:nvPr/>
        </p:nvPicPr>
        <p:blipFill>
          <a:blip r:embed="rId2"/>
          <a:stretch>
            <a:fillRect/>
          </a:stretch>
        </p:blipFill>
        <p:spPr>
          <a:xfrm>
            <a:off x="4572000" y="1371600"/>
            <a:ext cx="6096000" cy="3891064"/>
          </a:xfrm>
          <a:prstGeom prst="rect">
            <a:avLst/>
          </a:prstGeom>
        </p:spPr>
      </p:pic>
      <p:sp>
        <p:nvSpPr>
          <p:cNvPr id="9" name="TextBox 8">
            <a:extLst>
              <a:ext uri="{FF2B5EF4-FFF2-40B4-BE49-F238E27FC236}">
                <a16:creationId xmlns:a16="http://schemas.microsoft.com/office/drawing/2014/main" id="{711EF8CE-EBE0-072D-9AF9-A024F7A6379F}"/>
              </a:ext>
            </a:extLst>
          </p:cNvPr>
          <p:cNvSpPr txBox="1"/>
          <p:nvPr/>
        </p:nvSpPr>
        <p:spPr>
          <a:xfrm>
            <a:off x="5029201" y="5204780"/>
            <a:ext cx="5991225" cy="307777"/>
          </a:xfrm>
          <a:prstGeom prst="rect">
            <a:avLst/>
          </a:prstGeom>
          <a:noFill/>
        </p:spPr>
        <p:txBody>
          <a:bodyPr wrap="square">
            <a:spAutoFit/>
          </a:bodyPr>
          <a:lstStyle/>
          <a:p>
            <a:r>
              <a:rPr lang="en-US" sz="1400" dirty="0"/>
              <a:t>https://www.statista.com/statistics/871513/worldwide-data-created/</a:t>
            </a:r>
          </a:p>
        </p:txBody>
      </p:sp>
      <p:sp>
        <p:nvSpPr>
          <p:cNvPr id="11" name="TextBox 10">
            <a:extLst>
              <a:ext uri="{FF2B5EF4-FFF2-40B4-BE49-F238E27FC236}">
                <a16:creationId xmlns:a16="http://schemas.microsoft.com/office/drawing/2014/main" id="{7A718DCA-BCF5-5EDB-A533-FCA21F24D9FA}"/>
              </a:ext>
            </a:extLst>
          </p:cNvPr>
          <p:cNvSpPr txBox="1"/>
          <p:nvPr/>
        </p:nvSpPr>
        <p:spPr>
          <a:xfrm>
            <a:off x="6781800" y="1069410"/>
            <a:ext cx="4748212" cy="523220"/>
          </a:xfrm>
          <a:prstGeom prst="rect">
            <a:avLst/>
          </a:prstGeom>
          <a:noFill/>
        </p:spPr>
        <p:txBody>
          <a:bodyPr wrap="square">
            <a:spAutoFit/>
          </a:bodyPr>
          <a:lstStyle/>
          <a:p>
            <a:r>
              <a:rPr lang="en-US" sz="2800" dirty="0"/>
              <a:t>In Zeta Bytes</a:t>
            </a:r>
          </a:p>
        </p:txBody>
      </p:sp>
    </p:spTree>
    <p:extLst>
      <p:ext uri="{BB962C8B-B14F-4D97-AF65-F5344CB8AC3E}">
        <p14:creationId xmlns:p14="http://schemas.microsoft.com/office/powerpoint/2010/main" val="2228788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2810-F10D-3C4C-A7EB-622DCCDD503D}"/>
              </a:ext>
            </a:extLst>
          </p:cNvPr>
          <p:cNvSpPr>
            <a:spLocks noGrp="1"/>
          </p:cNvSpPr>
          <p:nvPr>
            <p:ph type="title"/>
          </p:nvPr>
        </p:nvSpPr>
        <p:spPr/>
        <p:txBody>
          <a:bodyPr>
            <a:normAutofit/>
          </a:bodyPr>
          <a:lstStyle/>
          <a:p>
            <a:r>
              <a:rPr lang="en-US" dirty="0"/>
              <a:t>Why am I excited about data science?</a:t>
            </a:r>
          </a:p>
        </p:txBody>
      </p:sp>
      <p:sp>
        <p:nvSpPr>
          <p:cNvPr id="4" name="Slide Number Placeholder 3">
            <a:extLst>
              <a:ext uri="{FF2B5EF4-FFF2-40B4-BE49-F238E27FC236}">
                <a16:creationId xmlns:a16="http://schemas.microsoft.com/office/drawing/2014/main" id="{5A0BCFFC-8144-BE41-B513-CFC2486E35FF}"/>
              </a:ext>
            </a:extLst>
          </p:cNvPr>
          <p:cNvSpPr>
            <a:spLocks noGrp="1"/>
          </p:cNvSpPr>
          <p:nvPr>
            <p:ph type="sldNum" sz="quarter" idx="12"/>
          </p:nvPr>
        </p:nvSpPr>
        <p:spPr/>
        <p:txBody>
          <a:bodyPr/>
          <a:lstStyle/>
          <a:p>
            <a:fld id="{AD29F1E6-0A42-6342-8A19-FA364A33AB30}" type="slidenum">
              <a:rPr lang="en-US" smtClean="0"/>
              <a:t>24</a:t>
            </a:fld>
            <a:endParaRPr lang="en-US"/>
          </a:p>
        </p:txBody>
      </p:sp>
      <p:sp>
        <p:nvSpPr>
          <p:cNvPr id="6" name="TextBox 5">
            <a:extLst>
              <a:ext uri="{FF2B5EF4-FFF2-40B4-BE49-F238E27FC236}">
                <a16:creationId xmlns:a16="http://schemas.microsoft.com/office/drawing/2014/main" id="{BD7F2B02-C3B2-574D-BB28-230BE901A3C4}"/>
              </a:ext>
            </a:extLst>
          </p:cNvPr>
          <p:cNvSpPr txBox="1"/>
          <p:nvPr/>
        </p:nvSpPr>
        <p:spPr>
          <a:xfrm>
            <a:off x="9532035" y="3832567"/>
            <a:ext cx="184731" cy="415498"/>
          </a:xfrm>
          <a:prstGeom prst="rect">
            <a:avLst/>
          </a:prstGeom>
          <a:noFill/>
        </p:spPr>
        <p:txBody>
          <a:bodyPr wrap="square" rtlCol="0">
            <a:spAutoFit/>
          </a:bodyPr>
          <a:lstStyle/>
          <a:p>
            <a:endParaRPr lang="en-US" sz="2100" dirty="0"/>
          </a:p>
        </p:txBody>
      </p:sp>
      <p:pic>
        <p:nvPicPr>
          <p:cNvPr id="9" name="robots.mp4">
            <a:hlinkClick r:id="" action="ppaction://media"/>
            <a:extLst>
              <a:ext uri="{FF2B5EF4-FFF2-40B4-BE49-F238E27FC236}">
                <a16:creationId xmlns:a16="http://schemas.microsoft.com/office/drawing/2014/main" id="{D4D9D4BC-6846-814D-BC7A-4BC1A5C190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2642" y="1463921"/>
            <a:ext cx="8046719" cy="4526279"/>
          </a:xfrm>
          <a:prstGeom prst="rect">
            <a:avLst/>
          </a:prstGeom>
        </p:spPr>
      </p:pic>
    </p:spTree>
    <p:extLst>
      <p:ext uri="{BB962C8B-B14F-4D97-AF65-F5344CB8AC3E}">
        <p14:creationId xmlns:p14="http://schemas.microsoft.com/office/powerpoint/2010/main" val="221689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7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BCD7-DDF9-E745-899B-CF7AE7EEFC15}"/>
              </a:ext>
            </a:extLst>
          </p:cNvPr>
          <p:cNvSpPr>
            <a:spLocks noGrp="1"/>
          </p:cNvSpPr>
          <p:nvPr>
            <p:ph type="title"/>
          </p:nvPr>
        </p:nvSpPr>
        <p:spPr/>
        <p:txBody>
          <a:bodyPr>
            <a:normAutofit/>
          </a:bodyPr>
          <a:lstStyle/>
          <a:p>
            <a:r>
              <a:rPr lang="en-US" dirty="0"/>
              <a:t>Why am I excited about data science?</a:t>
            </a:r>
          </a:p>
        </p:txBody>
      </p:sp>
      <p:sp>
        <p:nvSpPr>
          <p:cNvPr id="4" name="Slide Number Placeholder 3">
            <a:extLst>
              <a:ext uri="{FF2B5EF4-FFF2-40B4-BE49-F238E27FC236}">
                <a16:creationId xmlns:a16="http://schemas.microsoft.com/office/drawing/2014/main" id="{E806D4E5-6934-8440-A6CD-FC590647DC38}"/>
              </a:ext>
            </a:extLst>
          </p:cNvPr>
          <p:cNvSpPr>
            <a:spLocks noGrp="1"/>
          </p:cNvSpPr>
          <p:nvPr>
            <p:ph type="sldNum" sz="quarter" idx="12"/>
          </p:nvPr>
        </p:nvSpPr>
        <p:spPr/>
        <p:txBody>
          <a:bodyPr/>
          <a:lstStyle/>
          <a:p>
            <a:fld id="{AD29F1E6-0A42-6342-8A19-FA364A33AB30}" type="slidenum">
              <a:rPr lang="en-US" smtClean="0"/>
              <a:t>25</a:t>
            </a:fld>
            <a:endParaRPr lang="en-US"/>
          </a:p>
        </p:txBody>
      </p:sp>
      <p:pic>
        <p:nvPicPr>
          <p:cNvPr id="6" name="Picture 5">
            <a:extLst>
              <a:ext uri="{FF2B5EF4-FFF2-40B4-BE49-F238E27FC236}">
                <a16:creationId xmlns:a16="http://schemas.microsoft.com/office/drawing/2014/main" id="{039DEB58-549C-A64E-8244-F83C79C97D45}"/>
              </a:ext>
            </a:extLst>
          </p:cNvPr>
          <p:cNvPicPr>
            <a:picLocks noChangeAspect="1"/>
          </p:cNvPicPr>
          <p:nvPr/>
        </p:nvPicPr>
        <p:blipFill>
          <a:blip r:embed="rId2"/>
          <a:stretch>
            <a:fillRect/>
          </a:stretch>
        </p:blipFill>
        <p:spPr>
          <a:xfrm>
            <a:off x="2515774" y="1472272"/>
            <a:ext cx="7135075" cy="4459422"/>
          </a:xfrm>
          <a:prstGeom prst="rect">
            <a:avLst/>
          </a:prstGeom>
        </p:spPr>
      </p:pic>
    </p:spTree>
    <p:extLst>
      <p:ext uri="{BB962C8B-B14F-4D97-AF65-F5344CB8AC3E}">
        <p14:creationId xmlns:p14="http://schemas.microsoft.com/office/powerpoint/2010/main" val="50820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2810-F10D-3C4C-A7EB-622DCCDD503D}"/>
              </a:ext>
            </a:extLst>
          </p:cNvPr>
          <p:cNvSpPr>
            <a:spLocks noGrp="1"/>
          </p:cNvSpPr>
          <p:nvPr>
            <p:ph type="title"/>
          </p:nvPr>
        </p:nvSpPr>
        <p:spPr/>
        <p:txBody>
          <a:bodyPr>
            <a:normAutofit/>
          </a:bodyPr>
          <a:lstStyle/>
          <a:p>
            <a:r>
              <a:rPr lang="en-US" dirty="0"/>
              <a:t>Why am I excited about data science?</a:t>
            </a:r>
          </a:p>
        </p:txBody>
      </p:sp>
      <p:sp>
        <p:nvSpPr>
          <p:cNvPr id="4" name="Slide Number Placeholder 3">
            <a:extLst>
              <a:ext uri="{FF2B5EF4-FFF2-40B4-BE49-F238E27FC236}">
                <a16:creationId xmlns:a16="http://schemas.microsoft.com/office/drawing/2014/main" id="{5A0BCFFC-8144-BE41-B513-CFC2486E35FF}"/>
              </a:ext>
            </a:extLst>
          </p:cNvPr>
          <p:cNvSpPr>
            <a:spLocks noGrp="1"/>
          </p:cNvSpPr>
          <p:nvPr>
            <p:ph type="sldNum" sz="quarter" idx="12"/>
          </p:nvPr>
        </p:nvSpPr>
        <p:spPr/>
        <p:txBody>
          <a:bodyPr/>
          <a:lstStyle/>
          <a:p>
            <a:fld id="{AD29F1E6-0A42-6342-8A19-FA364A33AB30}" type="slidenum">
              <a:rPr lang="en-US" smtClean="0"/>
              <a:t>26</a:t>
            </a:fld>
            <a:endParaRPr lang="en-US"/>
          </a:p>
        </p:txBody>
      </p:sp>
      <p:sp>
        <p:nvSpPr>
          <p:cNvPr id="6" name="TextBox 5">
            <a:extLst>
              <a:ext uri="{FF2B5EF4-FFF2-40B4-BE49-F238E27FC236}">
                <a16:creationId xmlns:a16="http://schemas.microsoft.com/office/drawing/2014/main" id="{BD7F2B02-C3B2-574D-BB28-230BE901A3C4}"/>
              </a:ext>
            </a:extLst>
          </p:cNvPr>
          <p:cNvSpPr txBox="1"/>
          <p:nvPr/>
        </p:nvSpPr>
        <p:spPr>
          <a:xfrm>
            <a:off x="9532035" y="3832567"/>
            <a:ext cx="184731" cy="415498"/>
          </a:xfrm>
          <a:prstGeom prst="rect">
            <a:avLst/>
          </a:prstGeom>
          <a:noFill/>
        </p:spPr>
        <p:txBody>
          <a:bodyPr wrap="square" rtlCol="0">
            <a:spAutoFit/>
          </a:bodyPr>
          <a:lstStyle/>
          <a:p>
            <a:endParaRPr lang="en-US" sz="2100" dirty="0"/>
          </a:p>
        </p:txBody>
      </p:sp>
      <p:pic>
        <p:nvPicPr>
          <p:cNvPr id="5" name="Picture 4">
            <a:extLst>
              <a:ext uri="{FF2B5EF4-FFF2-40B4-BE49-F238E27FC236}">
                <a16:creationId xmlns:a16="http://schemas.microsoft.com/office/drawing/2014/main" id="{09F25C74-7B67-E441-822C-F1C373CD2011}"/>
              </a:ext>
            </a:extLst>
          </p:cNvPr>
          <p:cNvPicPr>
            <a:picLocks noChangeAspect="1"/>
          </p:cNvPicPr>
          <p:nvPr/>
        </p:nvPicPr>
        <p:blipFill>
          <a:blip r:embed="rId2"/>
          <a:stretch>
            <a:fillRect/>
          </a:stretch>
        </p:blipFill>
        <p:spPr>
          <a:xfrm>
            <a:off x="2640302" y="1505818"/>
            <a:ext cx="6961006" cy="4348480"/>
          </a:xfrm>
          <a:prstGeom prst="rect">
            <a:avLst/>
          </a:prstGeom>
        </p:spPr>
      </p:pic>
    </p:spTree>
    <p:extLst>
      <p:ext uri="{BB962C8B-B14F-4D97-AF65-F5344CB8AC3E}">
        <p14:creationId xmlns:p14="http://schemas.microsoft.com/office/powerpoint/2010/main" val="61370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2810-F10D-3C4C-A7EB-622DCCDD503D}"/>
              </a:ext>
            </a:extLst>
          </p:cNvPr>
          <p:cNvSpPr>
            <a:spLocks noGrp="1"/>
          </p:cNvSpPr>
          <p:nvPr>
            <p:ph type="title"/>
          </p:nvPr>
        </p:nvSpPr>
        <p:spPr/>
        <p:txBody>
          <a:bodyPr>
            <a:normAutofit/>
          </a:bodyPr>
          <a:lstStyle/>
          <a:p>
            <a:r>
              <a:rPr lang="en-US" dirty="0"/>
              <a:t>Why am I excited about data science?</a:t>
            </a:r>
          </a:p>
        </p:txBody>
      </p:sp>
      <p:sp>
        <p:nvSpPr>
          <p:cNvPr id="4" name="Slide Number Placeholder 3">
            <a:extLst>
              <a:ext uri="{FF2B5EF4-FFF2-40B4-BE49-F238E27FC236}">
                <a16:creationId xmlns:a16="http://schemas.microsoft.com/office/drawing/2014/main" id="{5A0BCFFC-8144-BE41-B513-CFC2486E35FF}"/>
              </a:ext>
            </a:extLst>
          </p:cNvPr>
          <p:cNvSpPr>
            <a:spLocks noGrp="1"/>
          </p:cNvSpPr>
          <p:nvPr>
            <p:ph type="sldNum" sz="quarter" idx="12"/>
          </p:nvPr>
        </p:nvSpPr>
        <p:spPr/>
        <p:txBody>
          <a:bodyPr/>
          <a:lstStyle/>
          <a:p>
            <a:fld id="{AD29F1E6-0A42-6342-8A19-FA364A33AB30}" type="slidenum">
              <a:rPr lang="en-US" smtClean="0"/>
              <a:t>27</a:t>
            </a:fld>
            <a:endParaRPr lang="en-US"/>
          </a:p>
        </p:txBody>
      </p:sp>
      <p:sp>
        <p:nvSpPr>
          <p:cNvPr id="8" name="TextBox 7">
            <a:extLst>
              <a:ext uri="{FF2B5EF4-FFF2-40B4-BE49-F238E27FC236}">
                <a16:creationId xmlns:a16="http://schemas.microsoft.com/office/drawing/2014/main" id="{E0D1707C-A869-D843-B413-17E2B6AFABD6}"/>
              </a:ext>
            </a:extLst>
          </p:cNvPr>
          <p:cNvSpPr txBox="1"/>
          <p:nvPr/>
        </p:nvSpPr>
        <p:spPr>
          <a:xfrm>
            <a:off x="1782593" y="5444455"/>
            <a:ext cx="2264793" cy="646331"/>
          </a:xfrm>
          <a:prstGeom prst="rect">
            <a:avLst/>
          </a:prstGeom>
          <a:noFill/>
        </p:spPr>
        <p:txBody>
          <a:bodyPr wrap="square" rtlCol="0">
            <a:spAutoFit/>
          </a:bodyPr>
          <a:lstStyle/>
          <a:p>
            <a:r>
              <a:rPr lang="en-US" sz="1800" dirty="0"/>
              <a:t>Personalized medicine</a:t>
            </a:r>
          </a:p>
        </p:txBody>
      </p:sp>
      <p:sp>
        <p:nvSpPr>
          <p:cNvPr id="6" name="TextBox 5">
            <a:extLst>
              <a:ext uri="{FF2B5EF4-FFF2-40B4-BE49-F238E27FC236}">
                <a16:creationId xmlns:a16="http://schemas.microsoft.com/office/drawing/2014/main" id="{BD7F2B02-C3B2-574D-BB28-230BE901A3C4}"/>
              </a:ext>
            </a:extLst>
          </p:cNvPr>
          <p:cNvSpPr txBox="1"/>
          <p:nvPr/>
        </p:nvSpPr>
        <p:spPr>
          <a:xfrm>
            <a:off x="9532035" y="3832567"/>
            <a:ext cx="184731" cy="415498"/>
          </a:xfrm>
          <a:prstGeom prst="rect">
            <a:avLst/>
          </a:prstGeom>
          <a:noFill/>
        </p:spPr>
        <p:txBody>
          <a:bodyPr wrap="square" rtlCol="0">
            <a:spAutoFit/>
          </a:bodyPr>
          <a:lstStyle/>
          <a:p>
            <a:endParaRPr lang="en-US" sz="2100" dirty="0"/>
          </a:p>
        </p:txBody>
      </p:sp>
      <p:pic>
        <p:nvPicPr>
          <p:cNvPr id="12" name="Picture 11">
            <a:extLst>
              <a:ext uri="{FF2B5EF4-FFF2-40B4-BE49-F238E27FC236}">
                <a16:creationId xmlns:a16="http://schemas.microsoft.com/office/drawing/2014/main" id="{31F625E7-968C-7F41-8D40-66D84E80F994}"/>
              </a:ext>
            </a:extLst>
          </p:cNvPr>
          <p:cNvPicPr>
            <a:picLocks noChangeAspect="1"/>
          </p:cNvPicPr>
          <p:nvPr/>
        </p:nvPicPr>
        <p:blipFill>
          <a:blip r:embed="rId2"/>
          <a:stretch>
            <a:fillRect/>
          </a:stretch>
        </p:blipFill>
        <p:spPr>
          <a:xfrm>
            <a:off x="9043032" y="1010477"/>
            <a:ext cx="1396369" cy="2299901"/>
          </a:xfrm>
          <a:prstGeom prst="rect">
            <a:avLst/>
          </a:prstGeom>
        </p:spPr>
      </p:pic>
      <p:pic>
        <p:nvPicPr>
          <p:cNvPr id="14" name="Picture 13">
            <a:extLst>
              <a:ext uri="{FF2B5EF4-FFF2-40B4-BE49-F238E27FC236}">
                <a16:creationId xmlns:a16="http://schemas.microsoft.com/office/drawing/2014/main" id="{63562134-C1A0-8A4E-AB9D-A9C1E6BD235D}"/>
              </a:ext>
            </a:extLst>
          </p:cNvPr>
          <p:cNvPicPr>
            <a:picLocks noChangeAspect="1"/>
          </p:cNvPicPr>
          <p:nvPr/>
        </p:nvPicPr>
        <p:blipFill>
          <a:blip r:embed="rId3"/>
          <a:stretch>
            <a:fillRect/>
          </a:stretch>
        </p:blipFill>
        <p:spPr>
          <a:xfrm>
            <a:off x="4522334" y="1818329"/>
            <a:ext cx="3385839" cy="3385839"/>
          </a:xfrm>
          <a:prstGeom prst="rect">
            <a:avLst/>
          </a:prstGeom>
        </p:spPr>
      </p:pic>
      <p:pic>
        <p:nvPicPr>
          <p:cNvPr id="9" name="Picture 8">
            <a:extLst>
              <a:ext uri="{FF2B5EF4-FFF2-40B4-BE49-F238E27FC236}">
                <a16:creationId xmlns:a16="http://schemas.microsoft.com/office/drawing/2014/main" id="{60832BFB-6506-F34F-8F53-15691B0079ED}"/>
              </a:ext>
            </a:extLst>
          </p:cNvPr>
          <p:cNvPicPr>
            <a:picLocks noChangeAspect="1"/>
          </p:cNvPicPr>
          <p:nvPr/>
        </p:nvPicPr>
        <p:blipFill>
          <a:blip r:embed="rId4"/>
          <a:stretch>
            <a:fillRect/>
          </a:stretch>
        </p:blipFill>
        <p:spPr>
          <a:xfrm rot="5400000">
            <a:off x="1932770" y="2515886"/>
            <a:ext cx="2790825" cy="1990725"/>
          </a:xfrm>
          <a:prstGeom prst="rect">
            <a:avLst/>
          </a:prstGeom>
        </p:spPr>
      </p:pic>
    </p:spTree>
    <p:extLst>
      <p:ext uri="{BB962C8B-B14F-4D97-AF65-F5344CB8AC3E}">
        <p14:creationId xmlns:p14="http://schemas.microsoft.com/office/powerpoint/2010/main" val="2433449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C2810-F10D-3C4C-A7EB-622DCCDD503D}"/>
              </a:ext>
            </a:extLst>
          </p:cNvPr>
          <p:cNvSpPr>
            <a:spLocks noGrp="1"/>
          </p:cNvSpPr>
          <p:nvPr>
            <p:ph type="title"/>
          </p:nvPr>
        </p:nvSpPr>
        <p:spPr/>
        <p:txBody>
          <a:bodyPr>
            <a:normAutofit/>
          </a:bodyPr>
          <a:lstStyle/>
          <a:p>
            <a:r>
              <a:rPr lang="en-US" dirty="0"/>
              <a:t>Why am I excited about data science?</a:t>
            </a:r>
          </a:p>
        </p:txBody>
      </p:sp>
      <p:sp>
        <p:nvSpPr>
          <p:cNvPr id="4" name="Slide Number Placeholder 3">
            <a:extLst>
              <a:ext uri="{FF2B5EF4-FFF2-40B4-BE49-F238E27FC236}">
                <a16:creationId xmlns:a16="http://schemas.microsoft.com/office/drawing/2014/main" id="{5A0BCFFC-8144-BE41-B513-CFC2486E35FF}"/>
              </a:ext>
            </a:extLst>
          </p:cNvPr>
          <p:cNvSpPr>
            <a:spLocks noGrp="1"/>
          </p:cNvSpPr>
          <p:nvPr>
            <p:ph type="sldNum" sz="quarter" idx="12"/>
          </p:nvPr>
        </p:nvSpPr>
        <p:spPr/>
        <p:txBody>
          <a:bodyPr/>
          <a:lstStyle/>
          <a:p>
            <a:fld id="{AD29F1E6-0A42-6342-8A19-FA364A33AB30}" type="slidenum">
              <a:rPr lang="en-US" smtClean="0"/>
              <a:t>28</a:t>
            </a:fld>
            <a:endParaRPr lang="en-US"/>
          </a:p>
        </p:txBody>
      </p:sp>
      <p:sp>
        <p:nvSpPr>
          <p:cNvPr id="8" name="TextBox 7">
            <a:extLst>
              <a:ext uri="{FF2B5EF4-FFF2-40B4-BE49-F238E27FC236}">
                <a16:creationId xmlns:a16="http://schemas.microsoft.com/office/drawing/2014/main" id="{E0D1707C-A869-D843-B413-17E2B6AFABD6}"/>
              </a:ext>
            </a:extLst>
          </p:cNvPr>
          <p:cNvSpPr txBox="1"/>
          <p:nvPr/>
        </p:nvSpPr>
        <p:spPr>
          <a:xfrm>
            <a:off x="1754715" y="5862625"/>
            <a:ext cx="5219865" cy="369332"/>
          </a:xfrm>
          <a:prstGeom prst="rect">
            <a:avLst/>
          </a:prstGeom>
          <a:noFill/>
        </p:spPr>
        <p:txBody>
          <a:bodyPr wrap="square" lIns="91440" tIns="45720" rIns="91440" bIns="45720" rtlCol="0" anchor="t">
            <a:spAutoFit/>
          </a:bodyPr>
          <a:lstStyle/>
          <a:p>
            <a:r>
              <a:rPr lang="en-US" sz="1800" dirty="0">
                <a:latin typeface="Tahoma"/>
                <a:ea typeface="Tahoma"/>
                <a:cs typeface="Tahoma"/>
              </a:rPr>
              <a:t>Large Language Models &amp; Diffusion Models!</a:t>
            </a:r>
            <a:endParaRPr lang="en-US" sz="1800" dirty="0">
              <a:ea typeface="Tahoma"/>
              <a:cs typeface="Tahoma"/>
            </a:endParaRPr>
          </a:p>
        </p:txBody>
      </p:sp>
      <p:sp>
        <p:nvSpPr>
          <p:cNvPr id="6" name="TextBox 5">
            <a:extLst>
              <a:ext uri="{FF2B5EF4-FFF2-40B4-BE49-F238E27FC236}">
                <a16:creationId xmlns:a16="http://schemas.microsoft.com/office/drawing/2014/main" id="{BD7F2B02-C3B2-574D-BB28-230BE901A3C4}"/>
              </a:ext>
            </a:extLst>
          </p:cNvPr>
          <p:cNvSpPr txBox="1"/>
          <p:nvPr/>
        </p:nvSpPr>
        <p:spPr>
          <a:xfrm>
            <a:off x="9532035" y="3832567"/>
            <a:ext cx="184731" cy="415498"/>
          </a:xfrm>
          <a:prstGeom prst="rect">
            <a:avLst/>
          </a:prstGeom>
          <a:noFill/>
        </p:spPr>
        <p:txBody>
          <a:bodyPr wrap="square" rtlCol="0">
            <a:spAutoFit/>
          </a:bodyPr>
          <a:lstStyle/>
          <a:p>
            <a:endParaRPr lang="en-US" sz="2100" dirty="0"/>
          </a:p>
        </p:txBody>
      </p:sp>
      <p:pic>
        <p:nvPicPr>
          <p:cNvPr id="3" name="Picture 4">
            <a:extLst>
              <a:ext uri="{FF2B5EF4-FFF2-40B4-BE49-F238E27FC236}">
                <a16:creationId xmlns:a16="http://schemas.microsoft.com/office/drawing/2014/main" id="{16D27BFD-DA44-B3F8-35B9-6D5527C15751}"/>
              </a:ext>
            </a:extLst>
          </p:cNvPr>
          <p:cNvPicPr>
            <a:picLocks noChangeAspect="1"/>
          </p:cNvPicPr>
          <p:nvPr/>
        </p:nvPicPr>
        <p:blipFill>
          <a:blip r:embed="rId2"/>
          <a:stretch>
            <a:fillRect/>
          </a:stretch>
        </p:blipFill>
        <p:spPr>
          <a:xfrm>
            <a:off x="1880840" y="1969818"/>
            <a:ext cx="3644591" cy="2044855"/>
          </a:xfrm>
          <a:prstGeom prst="rect">
            <a:avLst/>
          </a:prstGeom>
        </p:spPr>
      </p:pic>
      <p:pic>
        <p:nvPicPr>
          <p:cNvPr id="5" name="Picture 6">
            <a:extLst>
              <a:ext uri="{FF2B5EF4-FFF2-40B4-BE49-F238E27FC236}">
                <a16:creationId xmlns:a16="http://schemas.microsoft.com/office/drawing/2014/main" id="{2F35C935-1972-55B5-09D2-C865DCAB867B}"/>
              </a:ext>
            </a:extLst>
          </p:cNvPr>
          <p:cNvPicPr>
            <a:picLocks noChangeAspect="1"/>
          </p:cNvPicPr>
          <p:nvPr/>
        </p:nvPicPr>
        <p:blipFill>
          <a:blip r:embed="rId3"/>
          <a:stretch>
            <a:fillRect/>
          </a:stretch>
        </p:blipFill>
        <p:spPr>
          <a:xfrm>
            <a:off x="6778083" y="1676400"/>
            <a:ext cx="2743200" cy="2743200"/>
          </a:xfrm>
          <a:prstGeom prst="rect">
            <a:avLst/>
          </a:prstGeom>
        </p:spPr>
      </p:pic>
    </p:spTree>
    <p:extLst>
      <p:ext uri="{BB962C8B-B14F-4D97-AF65-F5344CB8AC3E}">
        <p14:creationId xmlns:p14="http://schemas.microsoft.com/office/powerpoint/2010/main" val="1176564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E8BD5-FFC3-C612-B520-6D192544E06D}"/>
              </a:ext>
            </a:extLst>
          </p:cNvPr>
          <p:cNvSpPr>
            <a:spLocks noGrp="1"/>
          </p:cNvSpPr>
          <p:nvPr>
            <p:ph type="title"/>
          </p:nvPr>
        </p:nvSpPr>
        <p:spPr/>
        <p:txBody>
          <a:bodyPr/>
          <a:lstStyle/>
          <a:p>
            <a:r>
              <a:rPr lang="en-US" dirty="0">
                <a:cs typeface="Calibri"/>
              </a:rPr>
              <a:t>Overview: What is Data Science?</a:t>
            </a:r>
            <a:endParaRPr lang="en-US" dirty="0"/>
          </a:p>
        </p:txBody>
      </p:sp>
      <p:pic>
        <p:nvPicPr>
          <p:cNvPr id="5" name="Picture 5" descr="Diagram, venn diagram&#10;&#10;Description automatically generated">
            <a:extLst>
              <a:ext uri="{FF2B5EF4-FFF2-40B4-BE49-F238E27FC236}">
                <a16:creationId xmlns:a16="http://schemas.microsoft.com/office/drawing/2014/main" id="{5F76B5CD-7AB1-C3FE-3206-C5D1A049784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998783" y="1165823"/>
            <a:ext cx="5726927" cy="5189358"/>
          </a:xfrm>
        </p:spPr>
      </p:pic>
      <p:sp>
        <p:nvSpPr>
          <p:cNvPr id="4" name="Slide Number Placeholder 3">
            <a:extLst>
              <a:ext uri="{FF2B5EF4-FFF2-40B4-BE49-F238E27FC236}">
                <a16:creationId xmlns:a16="http://schemas.microsoft.com/office/drawing/2014/main" id="{0D694617-E045-59F9-A3B4-25DACCCDA4D2}"/>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29</a:t>
            </a:fld>
            <a:endParaRPr lang="en-US" dirty="0">
              <a:solidFill>
                <a:prstClr val="black"/>
              </a:solidFill>
              <a:latin typeface="Calibri"/>
            </a:endParaRPr>
          </a:p>
        </p:txBody>
      </p:sp>
      <p:sp>
        <p:nvSpPr>
          <p:cNvPr id="6" name="TextBox 5">
            <a:extLst>
              <a:ext uri="{FF2B5EF4-FFF2-40B4-BE49-F238E27FC236}">
                <a16:creationId xmlns:a16="http://schemas.microsoft.com/office/drawing/2014/main" id="{EB7BBAAD-D546-EF28-F4F1-C614A5848239}"/>
              </a:ext>
            </a:extLst>
          </p:cNvPr>
          <p:cNvSpPr txBox="1"/>
          <p:nvPr/>
        </p:nvSpPr>
        <p:spPr>
          <a:xfrm>
            <a:off x="3152775" y="6477000"/>
            <a:ext cx="5886450" cy="317500"/>
          </a:xfrm>
          <a:prstGeom prst="rect">
            <a:avLst/>
          </a:prstGeom>
        </p:spPr>
        <p:txBody>
          <a:bodyPr lIns="91440" tIns="45720" rIns="91440" bIns="45720" anchor="t">
            <a:noAutofit/>
          </a:bodyPr>
          <a:lstStyle/>
          <a:p>
            <a:endParaRPr lang="en-US" sz="2800" dirty="0">
              <a:ea typeface="Tahoma"/>
              <a:cs typeface="Tahoma"/>
            </a:endParaRPr>
          </a:p>
        </p:txBody>
      </p:sp>
    </p:spTree>
    <p:extLst>
      <p:ext uri="{BB962C8B-B14F-4D97-AF65-F5344CB8AC3E}">
        <p14:creationId xmlns:p14="http://schemas.microsoft.com/office/powerpoint/2010/main" val="1804241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Information</a:t>
            </a:r>
          </a:p>
        </p:txBody>
      </p:sp>
      <p:sp>
        <p:nvSpPr>
          <p:cNvPr id="3" name="Content Placeholder 2"/>
          <p:cNvSpPr>
            <a:spLocks noGrp="1"/>
          </p:cNvSpPr>
          <p:nvPr>
            <p:ph idx="1"/>
          </p:nvPr>
        </p:nvSpPr>
        <p:spPr/>
        <p:txBody>
          <a:bodyPr vert="horz" lIns="91440" tIns="45720" rIns="91440" bIns="45720" rtlCol="0" anchor="t">
            <a:normAutofit/>
          </a:bodyPr>
          <a:lstStyle/>
          <a:p>
            <a:endParaRPr lang="en-US" dirty="0"/>
          </a:p>
          <a:p>
            <a:r>
              <a:rPr lang="en-US" dirty="0"/>
              <a:t>Instructor: </a:t>
            </a:r>
            <a:r>
              <a:rPr lang="en-US" dirty="0" err="1"/>
              <a:t>Shichang</a:t>
            </a:r>
            <a:r>
              <a:rPr lang="en-US" dirty="0"/>
              <a:t> Zhang</a:t>
            </a:r>
          </a:p>
          <a:p>
            <a:pPr lvl="1"/>
            <a:r>
              <a:rPr lang="en-US" dirty="0">
                <a:latin typeface="Tahoma"/>
                <a:ea typeface="Tahoma"/>
                <a:cs typeface="Tahoma"/>
              </a:rPr>
              <a:t>Email: </a:t>
            </a:r>
            <a:r>
              <a:rPr lang="en-US" dirty="0">
                <a:latin typeface="Tahoma"/>
                <a:ea typeface="Tahoma"/>
                <a:cs typeface="Tahoma"/>
                <a:hlinkClick r:id="rId2"/>
              </a:rPr>
              <a:t>shichang@ucla.edu</a:t>
            </a:r>
          </a:p>
          <a:p>
            <a:pPr lvl="1"/>
            <a:r>
              <a:rPr lang="en-US" dirty="0">
                <a:latin typeface="Tahoma"/>
                <a:ea typeface="Tahoma"/>
                <a:cs typeface="Tahoma"/>
              </a:rPr>
              <a:t>Pronoun: he/him/his</a:t>
            </a:r>
          </a:p>
          <a:p>
            <a:pPr lvl="1"/>
            <a:r>
              <a:rPr lang="en-US" dirty="0">
                <a:latin typeface="Tahoma"/>
                <a:ea typeface="Tahoma"/>
                <a:cs typeface="Tahoma"/>
              </a:rPr>
              <a:t>A recently graduated UCLA PhD </a:t>
            </a:r>
          </a:p>
          <a:p>
            <a:pPr lvl="1"/>
            <a:r>
              <a:rPr lang="en-US" dirty="0">
                <a:latin typeface="Tahoma"/>
                <a:ea typeface="Tahoma"/>
                <a:cs typeface="Tahoma"/>
              </a:rPr>
              <a:t>Will join Harvard as a Postdoc</a:t>
            </a:r>
            <a:r>
              <a:rPr lang="en-US" altLang="zh-CN" dirty="0">
                <a:latin typeface="Tahoma"/>
                <a:ea typeface="Tahoma"/>
                <a:cs typeface="Tahoma"/>
              </a:rPr>
              <a:t>toral</a:t>
            </a:r>
            <a:r>
              <a:rPr lang="en-US" dirty="0">
                <a:latin typeface="Tahoma"/>
                <a:ea typeface="Tahoma"/>
                <a:cs typeface="Tahoma"/>
              </a:rPr>
              <a:t> Fellow in August</a:t>
            </a:r>
          </a:p>
          <a:p>
            <a:pPr lvl="1"/>
            <a:r>
              <a:rPr lang="en-US" dirty="0">
                <a:latin typeface="Tahoma"/>
                <a:ea typeface="Tahoma"/>
                <a:cs typeface="Tahoma"/>
              </a:rPr>
              <a:t>Attended Berkeley and Stanford</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3</a:t>
            </a:fld>
            <a:endParaRPr lang="en-US" dirty="0">
              <a:solidFill>
                <a:prstClr val="black"/>
              </a:solidFill>
              <a:latin typeface="Calibri"/>
            </a:endParaRPr>
          </a:p>
        </p:txBody>
      </p:sp>
    </p:spTree>
    <p:extLst>
      <p:ext uri="{BB962C8B-B14F-4D97-AF65-F5344CB8AC3E}">
        <p14:creationId xmlns:p14="http://schemas.microsoft.com/office/powerpoint/2010/main" val="12278061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05000" y="228600"/>
            <a:ext cx="8382000" cy="838200"/>
          </a:xfrm>
        </p:spPr>
        <p:txBody>
          <a:bodyPr/>
          <a:lstStyle/>
          <a:p>
            <a:pPr eaLnBrk="1" hangingPunct="1"/>
            <a:r>
              <a:rPr lang="en-US" dirty="0"/>
              <a:t>1. Introduction</a:t>
            </a:r>
          </a:p>
        </p:txBody>
      </p:sp>
      <p:sp>
        <p:nvSpPr>
          <p:cNvPr id="11268" name="Rectangle 3"/>
          <p:cNvSpPr>
            <a:spLocks noGrp="1" noChangeArrowheads="1"/>
          </p:cNvSpPr>
          <p:nvPr>
            <p:ph idx="1"/>
          </p:nvPr>
        </p:nvSpPr>
        <p:spPr>
          <a:xfrm>
            <a:off x="1905000" y="1295400"/>
            <a:ext cx="8229600" cy="5257800"/>
          </a:xfrm>
        </p:spPr>
        <p:txBody>
          <a:bodyPr vert="horz" lIns="91440" tIns="45720" rIns="91440" bIns="45720" rtlCol="0" anchor="t">
            <a:normAutofit/>
          </a:bodyPr>
          <a:lstStyle/>
          <a:p>
            <a:pPr eaLnBrk="1" hangingPunct="1">
              <a:lnSpc>
                <a:spcPct val="150000"/>
              </a:lnSpc>
              <a:tabLst>
                <a:tab pos="6178550" algn="l"/>
              </a:tabLst>
            </a:pPr>
            <a:r>
              <a:rPr lang="en-US" sz="2800" dirty="0"/>
              <a:t>Why data science?</a:t>
            </a:r>
          </a:p>
          <a:p>
            <a:pPr eaLnBrk="1" hangingPunct="1">
              <a:lnSpc>
                <a:spcPct val="150000"/>
              </a:lnSpc>
              <a:tabLst>
                <a:tab pos="6178550" algn="l"/>
              </a:tabLst>
            </a:pPr>
            <a:r>
              <a:rPr lang="en-US" sz="2800" dirty="0"/>
              <a:t>What is data science?</a:t>
            </a:r>
          </a:p>
          <a:p>
            <a:pPr lvl="1">
              <a:lnSpc>
                <a:spcPct val="150000"/>
              </a:lnSpc>
              <a:tabLst>
                <a:tab pos="6178550" algn="l"/>
              </a:tabLst>
            </a:pPr>
            <a:r>
              <a:rPr lang="en-US" sz="2400" dirty="0"/>
              <a:t>What are the data?</a:t>
            </a:r>
          </a:p>
          <a:p>
            <a:pPr lvl="1">
              <a:lnSpc>
                <a:spcPct val="150000"/>
              </a:lnSpc>
              <a:tabLst>
                <a:tab pos="6178550" algn="l"/>
              </a:tabLst>
            </a:pPr>
            <a:r>
              <a:rPr lang="en-US" sz="2400" dirty="0">
                <a:latin typeface="Tahoma"/>
                <a:ea typeface="Tahoma"/>
                <a:cs typeface="Tahoma"/>
              </a:rPr>
              <a:t>What makes it "science"?</a:t>
            </a:r>
          </a:p>
          <a:p>
            <a:pPr lvl="1">
              <a:lnSpc>
                <a:spcPct val="150000"/>
              </a:lnSpc>
              <a:tabLst>
                <a:tab pos="6178550" algn="l"/>
              </a:tabLst>
            </a:pPr>
            <a:r>
              <a:rPr lang="en-US" sz="2400" dirty="0"/>
              <a:t>What are the functions?</a:t>
            </a:r>
          </a:p>
          <a:p>
            <a:pPr lvl="1">
              <a:lnSpc>
                <a:spcPct val="150000"/>
              </a:lnSpc>
              <a:tabLst>
                <a:tab pos="6178550" algn="l"/>
              </a:tabLst>
            </a:pPr>
            <a:r>
              <a:rPr lang="en-US" sz="2400" dirty="0"/>
              <a:t>What is a typical life cycle?</a:t>
            </a:r>
          </a:p>
          <a:p>
            <a:pPr eaLnBrk="1" hangingPunct="1">
              <a:lnSpc>
                <a:spcPct val="150000"/>
              </a:lnSpc>
              <a:tabLst>
                <a:tab pos="6178550" algn="l"/>
              </a:tabLst>
            </a:pPr>
            <a:r>
              <a:rPr lang="en-US" sz="2800" dirty="0"/>
              <a:t>Content covered by this course</a:t>
            </a:r>
          </a:p>
        </p:txBody>
      </p:sp>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DFBCA58D-7F08-465F-B5FA-544F68E59DCA}" type="slidenum">
              <a:rPr lang="en-US" sz="1400"/>
              <a:pPr eaLnBrk="1" hangingPunct="1"/>
              <a:t>30</a:t>
            </a:fld>
            <a:endParaRPr lang="en-US" sz="1400"/>
          </a:p>
        </p:txBody>
      </p:sp>
      <p:sp>
        <p:nvSpPr>
          <p:cNvPr id="11269" name="AutoShape 4"/>
          <p:cNvSpPr>
            <a:spLocks noChangeArrowheads="1"/>
          </p:cNvSpPr>
          <p:nvPr/>
        </p:nvSpPr>
        <p:spPr bwMode="auto">
          <a:xfrm rot="9724325">
            <a:off x="5447862" y="2261041"/>
            <a:ext cx="381000"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80"/>
          </a:solidFill>
          <a:ln w="9525">
            <a:solidFill>
              <a:schemeClr val="tx1"/>
            </a:solidFill>
            <a:miter lim="800000"/>
            <a:headEnd/>
            <a:tailEnd/>
          </a:ln>
        </p:spPr>
        <p:txBody>
          <a:bodyPr wrap="none" anchor="ctr"/>
          <a:lstStyle/>
          <a:p>
            <a:endParaRPr lang="en-US" sz="2800"/>
          </a:p>
        </p:txBody>
      </p:sp>
    </p:spTree>
    <p:extLst>
      <p:ext uri="{BB962C8B-B14F-4D97-AF65-F5344CB8AC3E}">
        <p14:creationId xmlns:p14="http://schemas.microsoft.com/office/powerpoint/2010/main" val="927267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lumMod val="75000"/>
                    <a:lumOff val="25000"/>
                  </a:schemeClr>
                </a:solidFill>
              </a:rPr>
              <a:t>What are the data?</a:t>
            </a:r>
          </a:p>
        </p:txBody>
      </p:sp>
    </p:spTree>
    <p:extLst>
      <p:ext uri="{BB962C8B-B14F-4D97-AF65-F5344CB8AC3E}">
        <p14:creationId xmlns:p14="http://schemas.microsoft.com/office/powerpoint/2010/main" val="200094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Vector/Tabular Data</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32</a:t>
            </a:fld>
            <a:endParaRPr lang="en-US" dirty="0">
              <a:solidFill>
                <a:prstClr val="black"/>
              </a:solidFill>
              <a:latin typeface="Calibri"/>
            </a:endParaRPr>
          </a:p>
        </p:txBody>
      </p:sp>
      <p:pic>
        <p:nvPicPr>
          <p:cNvPr id="17412" name="Picture 4" descr="http://www.analytictech.com/networks/kmatrices2.gif"/>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981200" y="1905000"/>
            <a:ext cx="8020756"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812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Data</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33</a:t>
            </a:fld>
            <a:endParaRPr lang="en-US" dirty="0">
              <a:solidFill>
                <a:prstClr val="black"/>
              </a:solidFill>
              <a:latin typeface="Calibri"/>
            </a:endParaRPr>
          </a:p>
        </p:txBody>
      </p:sp>
      <p:graphicFrame>
        <p:nvGraphicFramePr>
          <p:cNvPr id="5" name="Content Placeholder 4"/>
          <p:cNvGraphicFramePr>
            <a:graphicFrameLocks noGrp="1" noChangeAspect="1"/>
          </p:cNvGraphicFramePr>
          <p:nvPr>
            <p:ph idx="1"/>
          </p:nvPr>
        </p:nvGraphicFramePr>
        <p:xfrm>
          <a:off x="3429000" y="1752601"/>
          <a:ext cx="5272088" cy="2757505"/>
        </p:xfrm>
        <a:graphic>
          <a:graphicData uri="http://schemas.openxmlformats.org/presentationml/2006/ole">
            <mc:AlternateContent xmlns:mc="http://schemas.openxmlformats.org/markup-compatibility/2006">
              <mc:Choice xmlns:v="urn:schemas-microsoft-com:vml" Requires="v">
                <p:oleObj name="Document" r:id="rId2" imgW="3823716" imgH="1999488" progId="Word.Document.8">
                  <p:embed/>
                </p:oleObj>
              </mc:Choice>
              <mc:Fallback>
                <p:oleObj name="Document" r:id="rId2" imgW="3823716" imgH="1999488" progId="Word.Document.8">
                  <p:embed/>
                  <p:pic>
                    <p:nvPicPr>
                      <p:cNvPr id="5" name="Content Placeholder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752601"/>
                        <a:ext cx="5272088" cy="275750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65459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Data</a:t>
            </a:r>
          </a:p>
        </p:txBody>
      </p:sp>
      <p:sp>
        <p:nvSpPr>
          <p:cNvPr id="3" name="Content Placeholder 2"/>
          <p:cNvSpPr>
            <a:spLocks noGrp="1"/>
          </p:cNvSpPr>
          <p:nvPr>
            <p:ph idx="1"/>
          </p:nvPr>
        </p:nvSpPr>
        <p:spPr/>
        <p:txBody>
          <a:bodyPr>
            <a:normAutofit fontScale="85000" lnSpcReduction="10000"/>
          </a:bodyPr>
          <a:lstStyle/>
          <a:p>
            <a:r>
              <a:rPr lang="en-US" dirty="0"/>
              <a:t>“Text mining, also referred to as text data mining, roughly equivalent to text analytics, refers to the process of deriving high-quality information from text. High-quality information is typically derived through the devising of patterns and trends through means such as statistical pattern learning. Text mining usually involves the process of structuring the input text (usually parsing, along with the addition of some derived linguistic features and the removal of others, and subsequent insertion into a database), deriving patterns within the structured data, and finally evaluation and interpretation of the output. 'High quality' in text mining usually refers to some combination of relevance, novelty, and interestingness. Typical text mining tasks include text categorization, text clustering, concept/entity extraction, production of granular taxonomies, sentiment analysis, document summarization, and entity relation modeling (i.e., learning relations between named entities).” –from wiki</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34</a:t>
            </a:fld>
            <a:endParaRPr lang="en-US" dirty="0">
              <a:solidFill>
                <a:prstClr val="black"/>
              </a:solidFill>
              <a:latin typeface="Calibri"/>
            </a:endParaRPr>
          </a:p>
        </p:txBody>
      </p:sp>
    </p:spTree>
    <p:extLst>
      <p:ext uri="{BB962C8B-B14F-4D97-AF65-F5344CB8AC3E}">
        <p14:creationId xmlns:p14="http://schemas.microsoft.com/office/powerpoint/2010/main" val="3833151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Data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35</a:t>
            </a:fld>
            <a:endParaRPr lang="en-US" dirty="0">
              <a:solidFill>
                <a:prstClr val="black"/>
              </a:solidFill>
              <a:latin typeface="Calibri"/>
            </a:endParaRPr>
          </a:p>
        </p:txBody>
      </p:sp>
      <p:pic>
        <p:nvPicPr>
          <p:cNvPr id="18434" name="Picture 2" descr="http://www.dpgp.org/syntenic_assembly/images/CG153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1066800"/>
            <a:ext cx="7087005"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5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36</a:t>
            </a:fld>
            <a:endParaRPr lang="en-US" dirty="0">
              <a:solidFill>
                <a:prstClr val="black"/>
              </a:solidFill>
              <a:latin typeface="Calibri"/>
            </a:endParaRPr>
          </a:p>
        </p:txBody>
      </p:sp>
      <p:pic>
        <p:nvPicPr>
          <p:cNvPr id="19458" name="Picture 2" descr="http://timeswampland.files.wordpress.com/2011/04/gasprices.jpg?w=4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239" y="1143000"/>
            <a:ext cx="6303523" cy="511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03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37</a:t>
            </a:fld>
            <a:endParaRPr lang="en-US" dirty="0">
              <a:solidFill>
                <a:prstClr val="black"/>
              </a:solidFill>
              <a:latin typeface="Calibri"/>
            </a:endParaRPr>
          </a:p>
        </p:txBody>
      </p:sp>
      <p:pic>
        <p:nvPicPr>
          <p:cNvPr id="6" name="Picture 5"/>
          <p:cNvPicPr>
            <a:picLocks noChangeAspect="1"/>
          </p:cNvPicPr>
          <p:nvPr/>
        </p:nvPicPr>
        <p:blipFill>
          <a:blip r:embed="rId3"/>
          <a:stretch>
            <a:fillRect/>
          </a:stretch>
        </p:blipFill>
        <p:spPr>
          <a:xfrm>
            <a:off x="2057400" y="1109244"/>
            <a:ext cx="7734300" cy="5584165"/>
          </a:xfrm>
          <a:prstGeom prst="rect">
            <a:avLst/>
          </a:prstGeom>
        </p:spPr>
      </p:pic>
    </p:spTree>
    <p:extLst>
      <p:ext uri="{BB962C8B-B14F-4D97-AF65-F5344CB8AC3E}">
        <p14:creationId xmlns:p14="http://schemas.microsoft.com/office/powerpoint/2010/main" val="169648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 Network</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38</a:t>
            </a:fld>
            <a:endParaRPr lang="en-US" dirty="0">
              <a:solidFill>
                <a:prstClr val="black"/>
              </a:solidFill>
              <a:latin typeface="Calibri"/>
            </a:endParaRPr>
          </a:p>
        </p:txBody>
      </p:sp>
      <p:pic>
        <p:nvPicPr>
          <p:cNvPr id="20482" name="Picture 2" descr="http://www.networkweaving.com/blog/uploaded_images/contagion-716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137" y="1103971"/>
            <a:ext cx="6096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041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 / Network </a:t>
            </a:r>
            <a:r>
              <a:rPr lang="mr-IN" dirty="0"/>
              <a:t>–</a:t>
            </a:r>
            <a:r>
              <a:rPr lang="en-US" dirty="0"/>
              <a:t> Community Detection</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39</a:t>
            </a:fld>
            <a:endParaRPr lang="en-US" dirty="0">
              <a:solidFill>
                <a:prstClr val="black"/>
              </a:solidFill>
              <a:latin typeface="Calibri"/>
            </a:endParaRPr>
          </a:p>
        </p:txBody>
      </p:sp>
      <p:pic>
        <p:nvPicPr>
          <p:cNvPr id="5" name="Picture 4"/>
          <p:cNvPicPr>
            <a:picLocks noChangeAspect="1"/>
          </p:cNvPicPr>
          <p:nvPr/>
        </p:nvPicPr>
        <p:blipFill>
          <a:blip r:embed="rId2"/>
          <a:stretch>
            <a:fillRect/>
          </a:stretch>
        </p:blipFill>
        <p:spPr>
          <a:xfrm>
            <a:off x="1828800" y="1377975"/>
            <a:ext cx="3373546" cy="2882849"/>
          </a:xfrm>
          <a:prstGeom prst="rect">
            <a:avLst/>
          </a:prstGeom>
        </p:spPr>
      </p:pic>
      <p:pic>
        <p:nvPicPr>
          <p:cNvPr id="6" name="Picture 5"/>
          <p:cNvPicPr>
            <a:picLocks noChangeAspect="1"/>
          </p:cNvPicPr>
          <p:nvPr/>
        </p:nvPicPr>
        <p:blipFill>
          <a:blip r:embed="rId3"/>
          <a:stretch>
            <a:fillRect/>
          </a:stretch>
        </p:blipFill>
        <p:spPr>
          <a:xfrm>
            <a:off x="5202346" y="2631620"/>
            <a:ext cx="5465654" cy="3728357"/>
          </a:xfrm>
          <a:prstGeom prst="rect">
            <a:avLst/>
          </a:prstGeom>
        </p:spPr>
      </p:pic>
    </p:spTree>
    <p:extLst>
      <p:ext uri="{BB962C8B-B14F-4D97-AF65-F5344CB8AC3E}">
        <p14:creationId xmlns:p14="http://schemas.microsoft.com/office/powerpoint/2010/main" val="655710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altLang="zh-CN" dirty="0"/>
              <a:t>A</a:t>
            </a:r>
            <a:r>
              <a:rPr lang="en-US" dirty="0"/>
              <a:t> Information</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4</a:t>
            </a:fld>
            <a:endParaRPr lang="en-US" dirty="0">
              <a:solidFill>
                <a:prstClr val="black"/>
              </a:solidFill>
              <a:latin typeface="Calibri"/>
            </a:endParaRPr>
          </a:p>
        </p:txBody>
      </p:sp>
      <p:sp>
        <p:nvSpPr>
          <p:cNvPr id="5" name="Content Placeholder 4">
            <a:extLst>
              <a:ext uri="{FF2B5EF4-FFF2-40B4-BE49-F238E27FC236}">
                <a16:creationId xmlns:a16="http://schemas.microsoft.com/office/drawing/2014/main" id="{49764508-B9CA-5966-F7EA-2A7F883D7E5C}"/>
              </a:ext>
            </a:extLst>
          </p:cNvPr>
          <p:cNvSpPr>
            <a:spLocks noGrp="1"/>
          </p:cNvSpPr>
          <p:nvPr>
            <p:ph idx="1"/>
          </p:nvPr>
        </p:nvSpPr>
        <p:spPr/>
        <p:txBody>
          <a:bodyPr>
            <a:normAutofit/>
          </a:bodyPr>
          <a:lstStyle/>
          <a:p>
            <a:r>
              <a:rPr lang="nl-NL" b="0" i="0" dirty="0" err="1">
                <a:solidFill>
                  <a:srgbClr val="222222"/>
                </a:solidFill>
                <a:effectLst/>
                <a:latin typeface="Arial" panose="020B0604020202020204" pitchFamily="34" charset="0"/>
              </a:rPr>
              <a:t>Amin</a:t>
            </a:r>
            <a:r>
              <a:rPr lang="nl-NL" b="0" i="0" dirty="0">
                <a:solidFill>
                  <a:srgbClr val="222222"/>
                </a:solidFill>
                <a:effectLst/>
                <a:latin typeface="Arial" panose="020B0604020202020204" pitchFamily="34" charset="0"/>
              </a:rPr>
              <a:t> Doosti (</a:t>
            </a:r>
            <a:r>
              <a:rPr lang="nl-NL" dirty="0">
                <a:solidFill>
                  <a:srgbClr val="1155CC"/>
                </a:solidFill>
                <a:latin typeface="Arial" panose="020B0604020202020204" pitchFamily="34" charset="0"/>
                <a:hlinkClick r:id="rId2"/>
              </a:rPr>
              <a:t>doostiamin@ucla.edu</a:t>
            </a:r>
            <a:r>
              <a:rPr lang="nl-NL" dirty="0">
                <a:solidFill>
                  <a:srgbClr val="1155CC"/>
                </a:solidFill>
                <a:latin typeface="Arial" panose="020B0604020202020204" pitchFamily="34" charset="0"/>
              </a:rPr>
              <a:t>) </a:t>
            </a:r>
          </a:p>
          <a:p>
            <a:r>
              <a:rPr lang="nl-NL" b="0" i="0" dirty="0" err="1">
                <a:solidFill>
                  <a:srgbClr val="222222"/>
                </a:solidFill>
                <a:effectLst/>
                <a:latin typeface="Arial" panose="020B0604020202020204" pitchFamily="34" charset="0"/>
              </a:rPr>
              <a:t>Howard</a:t>
            </a:r>
            <a:r>
              <a:rPr lang="nl-NL" b="0" i="0" dirty="0">
                <a:solidFill>
                  <a:srgbClr val="222222"/>
                </a:solidFill>
                <a:effectLst/>
                <a:latin typeface="Arial" panose="020B0604020202020204" pitchFamily="34" charset="0"/>
              </a:rPr>
              <a:t> Zhu (</a:t>
            </a:r>
            <a:r>
              <a:rPr lang="nl-NL" dirty="0">
                <a:solidFill>
                  <a:srgbClr val="1155CC"/>
                </a:solidFill>
                <a:latin typeface="Arial" panose="020B0604020202020204" pitchFamily="34" charset="0"/>
                <a:hlinkClick r:id="rId3"/>
              </a:rPr>
              <a:t>howardzhu8@g</a:t>
            </a:r>
            <a:r>
              <a:rPr lang="en-US" altLang="zh-CN" dirty="0">
                <a:solidFill>
                  <a:srgbClr val="1155CC"/>
                </a:solidFill>
                <a:latin typeface="Arial" panose="020B0604020202020204" pitchFamily="34" charset="0"/>
                <a:hlinkClick r:id="rId3"/>
              </a:rPr>
              <a:t>mail.com</a:t>
            </a:r>
            <a:r>
              <a:rPr lang="nl-NL" dirty="0">
                <a:solidFill>
                  <a:srgbClr val="1155CC"/>
                </a:solidFill>
                <a:latin typeface="Arial" panose="020B0604020202020204" pitchFamily="34" charset="0"/>
              </a:rPr>
              <a:t>) </a:t>
            </a:r>
            <a:endParaRPr lang="nl-NL" b="0" i="0" dirty="0">
              <a:solidFill>
                <a:srgbClr val="1155CC"/>
              </a:solidFill>
              <a:effectLst/>
              <a:latin typeface="Arial" panose="020B0604020202020204" pitchFamily="34" charset="0"/>
            </a:endParaRPr>
          </a:p>
          <a:p>
            <a:r>
              <a:rPr lang="nl-NL" b="0" i="0" dirty="0" err="1">
                <a:solidFill>
                  <a:srgbClr val="222222"/>
                </a:solidFill>
                <a:effectLst/>
                <a:latin typeface="Arial" panose="020B0604020202020204" pitchFamily="34" charset="0"/>
              </a:rPr>
              <a:t>Weikai</a:t>
            </a:r>
            <a:r>
              <a:rPr lang="nl-NL" b="0" i="0" dirty="0">
                <a:solidFill>
                  <a:srgbClr val="222222"/>
                </a:solidFill>
                <a:effectLst/>
                <a:latin typeface="Arial" panose="020B0604020202020204" pitchFamily="34" charset="0"/>
              </a:rPr>
              <a:t> Li</a:t>
            </a:r>
            <a:r>
              <a:rPr lang="zh-CN" altLang="en-US" b="0" i="0" dirty="0">
                <a:solidFill>
                  <a:srgbClr val="222222"/>
                </a:solidFill>
                <a:effectLst/>
                <a:latin typeface="Arial" panose="020B0604020202020204" pitchFamily="34" charset="0"/>
              </a:rPr>
              <a:t> </a:t>
            </a:r>
            <a:r>
              <a:rPr lang="nl-NL" b="0" i="0" dirty="0">
                <a:solidFill>
                  <a:srgbClr val="222222"/>
                </a:solidFill>
                <a:effectLst/>
                <a:latin typeface="Arial" panose="020B0604020202020204" pitchFamily="34" charset="0"/>
              </a:rPr>
              <a:t>(</a:t>
            </a:r>
            <a:r>
              <a:rPr lang="nl-NL" dirty="0">
                <a:solidFill>
                  <a:srgbClr val="1155CC"/>
                </a:solidFill>
                <a:latin typeface="Arial" panose="020B0604020202020204" pitchFamily="34" charset="0"/>
                <a:hlinkClick r:id="rId4"/>
              </a:rPr>
              <a:t>weikaili@</a:t>
            </a:r>
            <a:r>
              <a:rPr lang="en-US" altLang="zh-CN" dirty="0">
                <a:solidFill>
                  <a:srgbClr val="1155CC"/>
                </a:solidFill>
                <a:latin typeface="Arial" panose="020B0604020202020204" pitchFamily="34" charset="0"/>
                <a:hlinkClick r:id="rId4"/>
              </a:rPr>
              <a:t>cs</a:t>
            </a:r>
            <a:r>
              <a:rPr lang="nl-NL" dirty="0">
                <a:solidFill>
                  <a:srgbClr val="1155CC"/>
                </a:solidFill>
                <a:latin typeface="Arial" panose="020B0604020202020204" pitchFamily="34" charset="0"/>
                <a:hlinkClick r:id="rId4"/>
              </a:rPr>
              <a:t>.ucla.edu</a:t>
            </a:r>
            <a:r>
              <a:rPr lang="nl-NL" dirty="0">
                <a:solidFill>
                  <a:srgbClr val="1155CC"/>
                </a:solidFill>
                <a:latin typeface="Arial" panose="020B0604020202020204" pitchFamily="34" charset="0"/>
              </a:rPr>
              <a:t>) </a:t>
            </a:r>
          </a:p>
          <a:p>
            <a:r>
              <a:rPr lang="nl-NL" b="0" i="0" dirty="0" err="1">
                <a:solidFill>
                  <a:srgbClr val="222222"/>
                </a:solidFill>
                <a:effectLst/>
                <a:latin typeface="Arial" panose="020B0604020202020204" pitchFamily="34" charset="0"/>
              </a:rPr>
              <a:t>Zongyue</a:t>
            </a:r>
            <a:r>
              <a:rPr lang="nl-NL" b="0" i="0" dirty="0">
                <a:solidFill>
                  <a:srgbClr val="222222"/>
                </a:solidFill>
                <a:effectLst/>
                <a:latin typeface="Arial" panose="020B0604020202020204" pitchFamily="34" charset="0"/>
              </a:rPr>
              <a:t> </a:t>
            </a:r>
            <a:r>
              <a:rPr lang="nl-NL" b="0" i="0" dirty="0" err="1">
                <a:solidFill>
                  <a:srgbClr val="222222"/>
                </a:solidFill>
                <a:effectLst/>
                <a:latin typeface="Arial" panose="020B0604020202020204" pitchFamily="34" charset="0"/>
              </a:rPr>
              <a:t>Qin</a:t>
            </a:r>
            <a:r>
              <a:rPr lang="zh-CN" altLang="en-US" b="0" i="0" dirty="0">
                <a:solidFill>
                  <a:srgbClr val="222222"/>
                </a:solidFill>
                <a:effectLst/>
                <a:latin typeface="Arial" panose="020B0604020202020204" pitchFamily="34" charset="0"/>
              </a:rPr>
              <a:t> </a:t>
            </a:r>
            <a:r>
              <a:rPr lang="nl-NL" b="0" i="0" dirty="0">
                <a:solidFill>
                  <a:srgbClr val="222222"/>
                </a:solidFill>
                <a:effectLst/>
                <a:latin typeface="Arial" panose="020B0604020202020204" pitchFamily="34" charset="0"/>
              </a:rPr>
              <a:t>(</a:t>
            </a:r>
            <a:r>
              <a:rPr lang="nl-NL" dirty="0">
                <a:solidFill>
                  <a:srgbClr val="1155CC"/>
                </a:solidFill>
                <a:latin typeface="Arial" panose="020B0604020202020204" pitchFamily="34" charset="0"/>
                <a:hlinkClick r:id="rId4"/>
              </a:rPr>
              <a:t>qinzongyue@</a:t>
            </a:r>
            <a:r>
              <a:rPr lang="en-US" altLang="zh-CN" dirty="0">
                <a:solidFill>
                  <a:srgbClr val="1155CC"/>
                </a:solidFill>
                <a:latin typeface="Arial" panose="020B0604020202020204" pitchFamily="34" charset="0"/>
                <a:hlinkClick r:id="rId4"/>
              </a:rPr>
              <a:t>cs</a:t>
            </a:r>
            <a:r>
              <a:rPr lang="nl-NL" dirty="0">
                <a:solidFill>
                  <a:srgbClr val="1155CC"/>
                </a:solidFill>
                <a:latin typeface="Arial" panose="020B0604020202020204" pitchFamily="34" charset="0"/>
                <a:hlinkClick r:id="rId4"/>
              </a:rPr>
              <a:t>.ucla.edu</a:t>
            </a:r>
            <a:r>
              <a:rPr lang="nl-NL" dirty="0">
                <a:solidFill>
                  <a:srgbClr val="1155CC"/>
                </a:solidFill>
                <a:latin typeface="Arial" panose="020B0604020202020204" pitchFamily="34" charset="0"/>
              </a:rPr>
              <a:t>) </a:t>
            </a:r>
          </a:p>
          <a:p>
            <a:endParaRPr lang="nl-NL" dirty="0">
              <a:solidFill>
                <a:srgbClr val="1155CC"/>
              </a:solidFill>
              <a:latin typeface="Arial" panose="020B0604020202020204" pitchFamily="34" charset="0"/>
            </a:endParaRPr>
          </a:p>
          <a:p>
            <a:endParaRPr lang="en-US" dirty="0"/>
          </a:p>
        </p:txBody>
      </p:sp>
    </p:spTree>
    <p:extLst>
      <p:ext uri="{BB962C8B-B14F-4D97-AF65-F5344CB8AC3E}">
        <p14:creationId xmlns:p14="http://schemas.microsoft.com/office/powerpoint/2010/main" val="3383977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Data</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40</a:t>
            </a:fld>
            <a:endParaRPr lang="en-US" dirty="0">
              <a:solidFill>
                <a:prstClr val="black"/>
              </a:solidFill>
              <a:latin typeface="Calibri"/>
            </a:endParaRPr>
          </a:p>
        </p:txBody>
      </p:sp>
      <p:pic>
        <p:nvPicPr>
          <p:cNvPr id="17410" name="Picture 2" descr="http://neuralnetworksanddeeplearning.com/images/mnist_100_digits.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3800" y="1600201"/>
            <a:ext cx="4857834" cy="3886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65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Data </a:t>
            </a:r>
            <a:r>
              <a:rPr lang="mr-IN" dirty="0"/>
              <a:t>–</a:t>
            </a:r>
            <a:r>
              <a:rPr lang="en-US" dirty="0"/>
              <a:t> Neural Style Transfer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7948" y="965179"/>
            <a:ext cx="8229600" cy="3940357"/>
          </a:xfrm>
        </p:spPr>
      </p:pic>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41</a:t>
            </a:fld>
            <a:endParaRPr lang="en-US" dirty="0">
              <a:solidFill>
                <a:prstClr val="black"/>
              </a:solidFill>
              <a:latin typeface="Calibri"/>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948" y="4939128"/>
            <a:ext cx="8229600" cy="1918872"/>
          </a:xfrm>
          <a:prstGeom prst="rect">
            <a:avLst/>
          </a:prstGeom>
        </p:spPr>
      </p:pic>
    </p:spTree>
    <p:extLst>
      <p:ext uri="{BB962C8B-B14F-4D97-AF65-F5344CB8AC3E}">
        <p14:creationId xmlns:p14="http://schemas.microsoft.com/office/powerpoint/2010/main" val="1090067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Data </a:t>
            </a:r>
            <a:r>
              <a:rPr lang="mr-IN" dirty="0"/>
              <a:t>–</a:t>
            </a:r>
            <a:r>
              <a:rPr lang="en-US" dirty="0"/>
              <a:t> Image Captioning</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1002127"/>
            <a:ext cx="7162800" cy="5538624"/>
          </a:xfrm>
        </p:spPr>
      </p:pic>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42</a:t>
            </a:fld>
            <a:endParaRPr lang="en-US" dirty="0">
              <a:solidFill>
                <a:prstClr val="black"/>
              </a:solidFill>
              <a:latin typeface="Calibri"/>
            </a:endParaRPr>
          </a:p>
        </p:txBody>
      </p:sp>
    </p:spTree>
    <p:extLst>
      <p:ext uri="{BB962C8B-B14F-4D97-AF65-F5344CB8AC3E}">
        <p14:creationId xmlns:p14="http://schemas.microsoft.com/office/powerpoint/2010/main" val="1303692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05000" y="228600"/>
            <a:ext cx="8382000" cy="838200"/>
          </a:xfrm>
        </p:spPr>
        <p:txBody>
          <a:bodyPr/>
          <a:lstStyle/>
          <a:p>
            <a:pPr eaLnBrk="1" hangingPunct="1"/>
            <a:r>
              <a:rPr lang="en-US" dirty="0"/>
              <a:t>1. Introduction</a:t>
            </a:r>
          </a:p>
        </p:txBody>
      </p:sp>
      <p:sp>
        <p:nvSpPr>
          <p:cNvPr id="11268" name="Rectangle 3"/>
          <p:cNvSpPr>
            <a:spLocks noGrp="1" noChangeArrowheads="1"/>
          </p:cNvSpPr>
          <p:nvPr>
            <p:ph idx="1"/>
          </p:nvPr>
        </p:nvSpPr>
        <p:spPr>
          <a:xfrm>
            <a:off x="1905000" y="1295400"/>
            <a:ext cx="8229600" cy="5257800"/>
          </a:xfrm>
        </p:spPr>
        <p:txBody>
          <a:bodyPr vert="horz" lIns="91440" tIns="45720" rIns="91440" bIns="45720" rtlCol="0" anchor="t">
            <a:normAutofit/>
          </a:bodyPr>
          <a:lstStyle/>
          <a:p>
            <a:pPr eaLnBrk="1" hangingPunct="1">
              <a:lnSpc>
                <a:spcPct val="150000"/>
              </a:lnSpc>
              <a:tabLst>
                <a:tab pos="6178550" algn="l"/>
              </a:tabLst>
            </a:pPr>
            <a:r>
              <a:rPr lang="en-US" sz="2800" dirty="0"/>
              <a:t>Why data science?</a:t>
            </a:r>
          </a:p>
          <a:p>
            <a:pPr eaLnBrk="1" hangingPunct="1">
              <a:lnSpc>
                <a:spcPct val="150000"/>
              </a:lnSpc>
              <a:tabLst>
                <a:tab pos="6178550" algn="l"/>
              </a:tabLst>
            </a:pPr>
            <a:r>
              <a:rPr lang="en-US" sz="2800" dirty="0"/>
              <a:t>What is data science?</a:t>
            </a:r>
          </a:p>
          <a:p>
            <a:pPr lvl="1">
              <a:lnSpc>
                <a:spcPct val="150000"/>
              </a:lnSpc>
              <a:tabLst>
                <a:tab pos="6178550" algn="l"/>
              </a:tabLst>
            </a:pPr>
            <a:r>
              <a:rPr lang="en-US" sz="2400" dirty="0"/>
              <a:t>What are the data?</a:t>
            </a:r>
          </a:p>
          <a:p>
            <a:pPr lvl="1">
              <a:lnSpc>
                <a:spcPct val="150000"/>
              </a:lnSpc>
              <a:tabLst>
                <a:tab pos="6178550" algn="l"/>
              </a:tabLst>
            </a:pPr>
            <a:r>
              <a:rPr lang="en-US" sz="2400" dirty="0">
                <a:latin typeface="Tahoma"/>
                <a:ea typeface="Tahoma"/>
                <a:cs typeface="Tahoma"/>
              </a:rPr>
              <a:t>What makes it "science"?</a:t>
            </a:r>
          </a:p>
          <a:p>
            <a:pPr lvl="1">
              <a:lnSpc>
                <a:spcPct val="150000"/>
              </a:lnSpc>
              <a:tabLst>
                <a:tab pos="6178550" algn="l"/>
              </a:tabLst>
            </a:pPr>
            <a:r>
              <a:rPr lang="en-US" sz="2400" dirty="0"/>
              <a:t>What are the functions?</a:t>
            </a:r>
          </a:p>
          <a:p>
            <a:pPr lvl="1">
              <a:lnSpc>
                <a:spcPct val="150000"/>
              </a:lnSpc>
              <a:tabLst>
                <a:tab pos="6178550" algn="l"/>
              </a:tabLst>
            </a:pPr>
            <a:r>
              <a:rPr lang="en-US" sz="2400" dirty="0"/>
              <a:t>What is a typical life cycle?</a:t>
            </a:r>
          </a:p>
          <a:p>
            <a:pPr eaLnBrk="1" hangingPunct="1">
              <a:lnSpc>
                <a:spcPct val="150000"/>
              </a:lnSpc>
              <a:tabLst>
                <a:tab pos="6178550" algn="l"/>
              </a:tabLst>
            </a:pPr>
            <a:r>
              <a:rPr lang="en-US" sz="2800" dirty="0"/>
              <a:t>Content covered by this course</a:t>
            </a:r>
          </a:p>
        </p:txBody>
      </p:sp>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DFBCA58D-7F08-465F-B5FA-544F68E59DCA}" type="slidenum">
              <a:rPr lang="en-US" sz="1400"/>
              <a:pPr eaLnBrk="1" hangingPunct="1"/>
              <a:t>43</a:t>
            </a:fld>
            <a:endParaRPr lang="en-US" sz="1400"/>
          </a:p>
        </p:txBody>
      </p:sp>
      <p:sp>
        <p:nvSpPr>
          <p:cNvPr id="11269" name="AutoShape 4"/>
          <p:cNvSpPr>
            <a:spLocks noChangeArrowheads="1"/>
          </p:cNvSpPr>
          <p:nvPr/>
        </p:nvSpPr>
        <p:spPr bwMode="auto">
          <a:xfrm rot="9724325">
            <a:off x="5964056" y="3426163"/>
            <a:ext cx="381000"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80"/>
          </a:solidFill>
          <a:ln w="9525">
            <a:solidFill>
              <a:schemeClr val="tx1"/>
            </a:solidFill>
            <a:miter lim="800000"/>
            <a:headEnd/>
            <a:tailEnd/>
          </a:ln>
        </p:spPr>
        <p:txBody>
          <a:bodyPr wrap="none" anchor="ctr"/>
          <a:lstStyle/>
          <a:p>
            <a:endParaRPr lang="en-US" sz="2800"/>
          </a:p>
        </p:txBody>
      </p:sp>
    </p:spTree>
    <p:extLst>
      <p:ext uri="{BB962C8B-B14F-4D97-AF65-F5344CB8AC3E}">
        <p14:creationId xmlns:p14="http://schemas.microsoft.com/office/powerpoint/2010/main" val="1479795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D15CB-32FF-F3E9-46A8-DC5122163D57}"/>
              </a:ext>
            </a:extLst>
          </p:cNvPr>
          <p:cNvSpPr>
            <a:spLocks noGrp="1"/>
          </p:cNvSpPr>
          <p:nvPr>
            <p:ph type="title"/>
          </p:nvPr>
        </p:nvSpPr>
        <p:spPr/>
        <p:txBody>
          <a:bodyPr/>
          <a:lstStyle/>
          <a:p>
            <a:r>
              <a:rPr lang="en-US" altLang="zh-CN" dirty="0"/>
              <a:t>The</a:t>
            </a:r>
            <a:r>
              <a:rPr lang="zh-CN" altLang="en-US" dirty="0"/>
              <a:t> </a:t>
            </a:r>
            <a:r>
              <a:rPr lang="en-US" altLang="zh-CN" dirty="0"/>
              <a:t>Science</a:t>
            </a:r>
            <a:r>
              <a:rPr lang="zh-CN" altLang="en-US" dirty="0"/>
              <a:t> </a:t>
            </a:r>
            <a:r>
              <a:rPr lang="en-US" altLang="zh-CN" dirty="0"/>
              <a:t>Component</a:t>
            </a:r>
            <a:endParaRPr lang="en-US" dirty="0"/>
          </a:p>
        </p:txBody>
      </p:sp>
      <p:sp>
        <p:nvSpPr>
          <p:cNvPr id="3" name="Content Placeholder 2">
            <a:extLst>
              <a:ext uri="{FF2B5EF4-FFF2-40B4-BE49-F238E27FC236}">
                <a16:creationId xmlns:a16="http://schemas.microsoft.com/office/drawing/2014/main" id="{AB17DC46-301A-8FBB-C9DE-5CD10A7F603C}"/>
              </a:ext>
            </a:extLst>
          </p:cNvPr>
          <p:cNvSpPr>
            <a:spLocks noGrp="1"/>
          </p:cNvSpPr>
          <p:nvPr>
            <p:ph idx="1"/>
          </p:nvPr>
        </p:nvSpPr>
        <p:spPr/>
        <p:txBody>
          <a:bodyPr/>
          <a:lstStyle/>
          <a:p>
            <a:r>
              <a:rPr lang="en-US" dirty="0">
                <a:cs typeface="Calibri"/>
              </a:rPr>
              <a:t>Question: How about the </a:t>
            </a:r>
            <a:r>
              <a:rPr lang="en-US" i="1" dirty="0">
                <a:cs typeface="Calibri"/>
              </a:rPr>
              <a:t>science </a:t>
            </a:r>
            <a:r>
              <a:rPr lang="en-US" dirty="0">
                <a:cs typeface="Calibri"/>
              </a:rPr>
              <a:t>component in data science?</a:t>
            </a:r>
          </a:p>
          <a:p>
            <a:pPr lvl="1"/>
            <a:r>
              <a:rPr lang="en-US" dirty="0">
                <a:cs typeface="Calibri"/>
              </a:rPr>
              <a:t>Does </a:t>
            </a:r>
            <a:r>
              <a:rPr lang="en-US" dirty="0">
                <a:solidFill>
                  <a:srgbClr val="00B0F0"/>
                </a:solidFill>
                <a:cs typeface="Calibri"/>
              </a:rPr>
              <a:t>Science</a:t>
            </a:r>
            <a:r>
              <a:rPr lang="en-US" dirty="0">
                <a:cs typeface="Calibri"/>
              </a:rPr>
              <a:t> Require </a:t>
            </a:r>
            <a:r>
              <a:rPr lang="en-US" dirty="0">
                <a:solidFill>
                  <a:srgbClr val="00B0F0"/>
                </a:solidFill>
                <a:cs typeface="Calibri"/>
              </a:rPr>
              <a:t>Data</a:t>
            </a:r>
            <a:r>
              <a:rPr lang="en-US" dirty="0">
                <a:cs typeface="Calibri"/>
              </a:rPr>
              <a:t>? </a:t>
            </a:r>
          </a:p>
          <a:p>
            <a:pPr lvl="1"/>
            <a:r>
              <a:rPr lang="en-US" dirty="0">
                <a:cs typeface="Calibri"/>
              </a:rPr>
              <a:t>Does </a:t>
            </a:r>
            <a:r>
              <a:rPr lang="en-US" dirty="0">
                <a:solidFill>
                  <a:srgbClr val="00B0F0"/>
                </a:solidFill>
                <a:cs typeface="Calibri"/>
              </a:rPr>
              <a:t>Data</a:t>
            </a:r>
            <a:r>
              <a:rPr lang="en-US" dirty="0">
                <a:cs typeface="Calibri"/>
              </a:rPr>
              <a:t> Require </a:t>
            </a:r>
            <a:r>
              <a:rPr lang="en-US" dirty="0">
                <a:solidFill>
                  <a:srgbClr val="00B0F0"/>
                </a:solidFill>
                <a:cs typeface="Calibri"/>
              </a:rPr>
              <a:t>Science</a:t>
            </a:r>
            <a:r>
              <a:rPr lang="en-US" dirty="0">
                <a:cs typeface="Calibri"/>
              </a:rPr>
              <a:t>? </a:t>
            </a:r>
          </a:p>
          <a:p>
            <a:pPr marL="0" indent="0">
              <a:buNone/>
            </a:pPr>
            <a:endParaRPr lang="en-US" dirty="0">
              <a:cs typeface="Calibri"/>
            </a:endParaRPr>
          </a:p>
          <a:p>
            <a:endParaRPr lang="en-US" dirty="0"/>
          </a:p>
        </p:txBody>
      </p:sp>
      <p:sp>
        <p:nvSpPr>
          <p:cNvPr id="4" name="Slide Number Placeholder 3">
            <a:extLst>
              <a:ext uri="{FF2B5EF4-FFF2-40B4-BE49-F238E27FC236}">
                <a16:creationId xmlns:a16="http://schemas.microsoft.com/office/drawing/2014/main" id="{F5D43095-84DB-14A9-1065-9BFC48D47E13}"/>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44</a:t>
            </a:fld>
            <a:endParaRPr lang="en-US" dirty="0">
              <a:solidFill>
                <a:prstClr val="black"/>
              </a:solidFill>
              <a:latin typeface="Calibri"/>
            </a:endParaRPr>
          </a:p>
        </p:txBody>
      </p:sp>
    </p:spTree>
    <p:extLst>
      <p:ext uri="{BB962C8B-B14F-4D97-AF65-F5344CB8AC3E}">
        <p14:creationId xmlns:p14="http://schemas.microsoft.com/office/powerpoint/2010/main" val="339352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21328-E6AF-CC87-3990-F640912D9F94}"/>
              </a:ext>
            </a:extLst>
          </p:cNvPr>
          <p:cNvSpPr>
            <a:spLocks noGrp="1"/>
          </p:cNvSpPr>
          <p:nvPr>
            <p:ph type="title"/>
          </p:nvPr>
        </p:nvSpPr>
        <p:spPr/>
        <p:txBody>
          <a:bodyPr/>
          <a:lstStyle/>
          <a:p>
            <a:r>
              <a:rPr lang="en-US" dirty="0">
                <a:cs typeface="Calibri"/>
              </a:rPr>
              <a:t>Does science require data?</a:t>
            </a:r>
            <a:endParaRPr lang="en-US" dirty="0"/>
          </a:p>
        </p:txBody>
      </p:sp>
      <p:sp>
        <p:nvSpPr>
          <p:cNvPr id="3" name="Content Placeholder 2">
            <a:extLst>
              <a:ext uri="{FF2B5EF4-FFF2-40B4-BE49-F238E27FC236}">
                <a16:creationId xmlns:a16="http://schemas.microsoft.com/office/drawing/2014/main" id="{815291EF-21A6-680D-9194-829E64714EB3}"/>
              </a:ext>
            </a:extLst>
          </p:cNvPr>
          <p:cNvSpPr>
            <a:spLocks noGrp="1"/>
          </p:cNvSpPr>
          <p:nvPr>
            <p:ph idx="1"/>
          </p:nvPr>
        </p:nvSpPr>
        <p:spPr/>
        <p:txBody>
          <a:bodyPr/>
          <a:lstStyle/>
          <a:p>
            <a:r>
              <a:rPr lang="en-US" dirty="0">
                <a:latin typeface="Tahoma"/>
                <a:ea typeface="Tahoma"/>
                <a:cs typeface="Tahoma"/>
              </a:rPr>
              <a:t>S</a:t>
            </a:r>
            <a:r>
              <a:rPr lang="en-US" sz="3200" dirty="0">
                <a:latin typeface="Tahoma"/>
                <a:ea typeface="Tahoma"/>
                <a:cs typeface="Tahoma"/>
              </a:rPr>
              <a:t>cience involves proposing hypotheses</a:t>
            </a:r>
            <a:endParaRPr lang="en-US" sz="3200" dirty="0">
              <a:ea typeface="Tahoma"/>
              <a:cs typeface="Tahoma"/>
            </a:endParaRPr>
          </a:p>
          <a:p>
            <a:r>
              <a:rPr lang="en-US" sz="3200" dirty="0">
                <a:latin typeface="Tahoma"/>
                <a:ea typeface="Tahoma"/>
                <a:cs typeface="Tahoma"/>
              </a:rPr>
              <a:t>Modern science is evidence-based: on top of hypotheses and theories, we need evidence:</a:t>
            </a:r>
          </a:p>
          <a:p>
            <a:pPr lvl="1"/>
            <a:r>
              <a:rPr lang="en-US" dirty="0">
                <a:latin typeface="Tahoma"/>
                <a:ea typeface="Tahoma"/>
                <a:cs typeface="Tahoma"/>
              </a:rPr>
              <a:t>evidence = experimental design + data collection.</a:t>
            </a:r>
            <a:endParaRPr lang="en-US" dirty="0">
              <a:ea typeface="Tahoma"/>
              <a:cs typeface="Tahoma"/>
            </a:endParaRPr>
          </a:p>
          <a:p>
            <a:endParaRPr lang="en-US" dirty="0"/>
          </a:p>
        </p:txBody>
      </p:sp>
      <p:sp>
        <p:nvSpPr>
          <p:cNvPr id="4" name="Slide Number Placeholder 3">
            <a:extLst>
              <a:ext uri="{FF2B5EF4-FFF2-40B4-BE49-F238E27FC236}">
                <a16:creationId xmlns:a16="http://schemas.microsoft.com/office/drawing/2014/main" id="{DDCD009D-5704-2AA5-3CB7-35DB7203E057}"/>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45</a:t>
            </a:fld>
            <a:endParaRPr lang="en-US" dirty="0">
              <a:solidFill>
                <a:prstClr val="black"/>
              </a:solidFill>
              <a:latin typeface="Calibri"/>
            </a:endParaRPr>
          </a:p>
        </p:txBody>
      </p:sp>
    </p:spTree>
    <p:extLst>
      <p:ext uri="{BB962C8B-B14F-4D97-AF65-F5344CB8AC3E}">
        <p14:creationId xmlns:p14="http://schemas.microsoft.com/office/powerpoint/2010/main" val="4042717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5FDC6-0491-0ED4-23A8-58F036007FA8}"/>
              </a:ext>
            </a:extLst>
          </p:cNvPr>
          <p:cNvSpPr>
            <a:spLocks noGrp="1"/>
          </p:cNvSpPr>
          <p:nvPr>
            <p:ph type="title"/>
          </p:nvPr>
        </p:nvSpPr>
        <p:spPr/>
        <p:txBody>
          <a:bodyPr/>
          <a:lstStyle/>
          <a:p>
            <a:r>
              <a:rPr lang="en-US" dirty="0">
                <a:cs typeface="Calibri"/>
              </a:rPr>
              <a:t>Does data require science?</a:t>
            </a:r>
            <a:endParaRPr lang="en-US" dirty="0"/>
          </a:p>
        </p:txBody>
      </p:sp>
      <p:sp>
        <p:nvSpPr>
          <p:cNvPr id="4" name="Slide Number Placeholder 3">
            <a:extLst>
              <a:ext uri="{FF2B5EF4-FFF2-40B4-BE49-F238E27FC236}">
                <a16:creationId xmlns:a16="http://schemas.microsoft.com/office/drawing/2014/main" id="{A90A5F76-E9DD-D61E-64A6-A3DFDB501076}"/>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46</a:t>
            </a:fld>
            <a:endParaRPr lang="en-US" dirty="0">
              <a:solidFill>
                <a:prstClr val="black"/>
              </a:solidFill>
              <a:latin typeface="Calibri"/>
            </a:endParaRPr>
          </a:p>
        </p:txBody>
      </p:sp>
      <p:pic>
        <p:nvPicPr>
          <p:cNvPr id="11" name="Picture 11" descr="Chart, line chart&#10;&#10;Description automatically generated">
            <a:extLst>
              <a:ext uri="{FF2B5EF4-FFF2-40B4-BE49-F238E27FC236}">
                <a16:creationId xmlns:a16="http://schemas.microsoft.com/office/drawing/2014/main" id="{977CCA8D-C2FB-F399-8813-4ECE4E9761E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843669" y="1717395"/>
            <a:ext cx="8263051" cy="3246647"/>
          </a:xfrm>
          <a:prstGeom prst="rect">
            <a:avLst/>
          </a:prstGeom>
        </p:spPr>
      </p:pic>
      <p:sp>
        <p:nvSpPr>
          <p:cNvPr id="16" name="TextBox 15">
            <a:extLst>
              <a:ext uri="{FF2B5EF4-FFF2-40B4-BE49-F238E27FC236}">
                <a16:creationId xmlns:a16="http://schemas.microsoft.com/office/drawing/2014/main" id="{D7B340AD-27A8-77F2-53BD-E9AA48DE3EF7}"/>
              </a:ext>
            </a:extLst>
          </p:cNvPr>
          <p:cNvSpPr txBox="1"/>
          <p:nvPr/>
        </p:nvSpPr>
        <p:spPr>
          <a:xfrm>
            <a:off x="1843668" y="5192692"/>
            <a:ext cx="82630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Tahoma"/>
                <a:ea typeface="Tahoma"/>
                <a:cs typeface="Tahoma"/>
              </a:rPr>
              <a:t>Data itself doesn't tell the full story: we need the scientific method to make </a:t>
            </a:r>
            <a:r>
              <a:rPr lang="en-US" sz="1600" b="1" dirty="0">
                <a:solidFill>
                  <a:srgbClr val="00B0F0"/>
                </a:solidFill>
                <a:latin typeface="Tahoma"/>
                <a:ea typeface="Tahoma"/>
                <a:cs typeface="Tahoma"/>
              </a:rPr>
              <a:t>inference</a:t>
            </a:r>
            <a:r>
              <a:rPr lang="en-US" sz="1600" b="1" dirty="0">
                <a:latin typeface="Tahoma"/>
                <a:ea typeface="Tahoma"/>
                <a:cs typeface="Tahoma"/>
              </a:rPr>
              <a:t>.</a:t>
            </a:r>
          </a:p>
          <a:p>
            <a:r>
              <a:rPr lang="en-US" sz="1600" dirty="0">
                <a:latin typeface="Tahoma"/>
                <a:ea typeface="Tahoma"/>
                <a:cs typeface="Tahoma"/>
              </a:rPr>
              <a:t>In other words, data itself doesn’t produce </a:t>
            </a:r>
            <a:r>
              <a:rPr lang="en-US" sz="1600" b="1" dirty="0">
                <a:solidFill>
                  <a:srgbClr val="00B0F0"/>
                </a:solidFill>
                <a:latin typeface="Tahoma"/>
                <a:ea typeface="Tahoma"/>
                <a:cs typeface="Tahoma"/>
              </a:rPr>
              <a:t>knowledge</a:t>
            </a:r>
            <a:r>
              <a:rPr lang="en-US" sz="1600" dirty="0">
                <a:latin typeface="Tahoma"/>
                <a:ea typeface="Tahoma"/>
                <a:cs typeface="Tahoma"/>
              </a:rPr>
              <a:t> directly. </a:t>
            </a:r>
            <a:r>
              <a:rPr lang="en-US" sz="1600" b="1" dirty="0">
                <a:latin typeface="Tahoma"/>
                <a:ea typeface="Tahoma"/>
                <a:cs typeface="Tahoma"/>
              </a:rPr>
              <a:t> </a:t>
            </a:r>
          </a:p>
        </p:txBody>
      </p:sp>
      <p:sp>
        <p:nvSpPr>
          <p:cNvPr id="17" name="TextBox 16">
            <a:extLst>
              <a:ext uri="{FF2B5EF4-FFF2-40B4-BE49-F238E27FC236}">
                <a16:creationId xmlns:a16="http://schemas.microsoft.com/office/drawing/2014/main" id="{5915A2B4-A22B-6895-4E22-0790C89E79D1}"/>
              </a:ext>
            </a:extLst>
          </p:cNvPr>
          <p:cNvSpPr txBox="1"/>
          <p:nvPr/>
        </p:nvSpPr>
        <p:spPr>
          <a:xfrm>
            <a:off x="2138814" y="5777467"/>
            <a:ext cx="741556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latin typeface="Tahoma"/>
                <a:ea typeface="Tahoma"/>
                <a:cs typeface="Tahoma"/>
              </a:rPr>
              <a:t>Statistical Inference</a:t>
            </a:r>
          </a:p>
          <a:p>
            <a:pPr marL="285750" indent="-285750">
              <a:buFont typeface="Arial"/>
              <a:buChar char="•"/>
            </a:pPr>
            <a:r>
              <a:rPr lang="en-US" sz="1400" dirty="0">
                <a:latin typeface="Tahoma"/>
                <a:ea typeface="Tahoma"/>
                <a:cs typeface="Tahoma"/>
              </a:rPr>
              <a:t>Causal Inference </a:t>
            </a:r>
            <a:endParaRPr lang="en-US" sz="1400" dirty="0">
              <a:ea typeface="Tahoma" pitchFamily="34" charset="0"/>
              <a:cs typeface="Tahoma" pitchFamily="34" charset="0"/>
            </a:endParaRPr>
          </a:p>
        </p:txBody>
      </p:sp>
    </p:spTree>
    <p:extLst>
      <p:ext uri="{BB962C8B-B14F-4D97-AF65-F5344CB8AC3E}">
        <p14:creationId xmlns:p14="http://schemas.microsoft.com/office/powerpoint/2010/main" val="6064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E26-7712-CDF2-3EFA-46A8BB808629}"/>
              </a:ext>
            </a:extLst>
          </p:cNvPr>
          <p:cNvSpPr>
            <a:spLocks noGrp="1"/>
          </p:cNvSpPr>
          <p:nvPr>
            <p:ph type="title"/>
          </p:nvPr>
        </p:nvSpPr>
        <p:spPr/>
        <p:txBody>
          <a:bodyPr/>
          <a:lstStyle/>
          <a:p>
            <a:r>
              <a:rPr lang="en-US" dirty="0">
                <a:cs typeface="Calibri"/>
              </a:rPr>
              <a:t>Key message</a:t>
            </a:r>
            <a:endParaRPr lang="en-US" dirty="0"/>
          </a:p>
        </p:txBody>
      </p:sp>
      <p:sp>
        <p:nvSpPr>
          <p:cNvPr id="3" name="Content Placeholder 2">
            <a:extLst>
              <a:ext uri="{FF2B5EF4-FFF2-40B4-BE49-F238E27FC236}">
                <a16:creationId xmlns:a16="http://schemas.microsoft.com/office/drawing/2014/main" id="{FFF497F4-E828-E2CC-AFBA-F409E5B73CF3}"/>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pPr marL="0" indent="0">
              <a:buNone/>
            </a:pPr>
            <a:endParaRPr lang="en-US" dirty="0">
              <a:cs typeface="Calibri"/>
            </a:endParaRPr>
          </a:p>
          <a:p>
            <a:pPr marL="0" indent="0">
              <a:buNone/>
            </a:pPr>
            <a:endParaRPr lang="en-US" dirty="0">
              <a:cs typeface="Calibri"/>
            </a:endParaRPr>
          </a:p>
          <a:p>
            <a:pPr marL="0" indent="0">
              <a:buNone/>
            </a:pPr>
            <a:r>
              <a:rPr lang="en-US" dirty="0">
                <a:cs typeface="Calibri"/>
              </a:rPr>
              <a:t>        		We cannot have one without the other!</a:t>
            </a:r>
          </a:p>
          <a:p>
            <a:pPr marL="0" indent="0">
              <a:buNone/>
            </a:pPr>
            <a:endParaRPr lang="en-US" dirty="0">
              <a:cs typeface="Calibri"/>
            </a:endParaRPr>
          </a:p>
          <a:p>
            <a:pPr marL="0" indent="0">
              <a:buNone/>
            </a:pPr>
            <a:endParaRPr lang="en-US" dirty="0">
              <a:cs typeface="Calibri"/>
            </a:endParaRPr>
          </a:p>
          <a:p>
            <a:pPr marL="0" indent="0">
              <a:buNone/>
            </a:pPr>
            <a:r>
              <a:rPr lang="en-US" dirty="0">
                <a:cs typeface="Calibri"/>
              </a:rPr>
              <a:t>		</a:t>
            </a:r>
          </a:p>
        </p:txBody>
      </p:sp>
      <p:sp>
        <p:nvSpPr>
          <p:cNvPr id="4" name="Slide Number Placeholder 3">
            <a:extLst>
              <a:ext uri="{FF2B5EF4-FFF2-40B4-BE49-F238E27FC236}">
                <a16:creationId xmlns:a16="http://schemas.microsoft.com/office/drawing/2014/main" id="{C32ED8A1-3BB3-FDF0-6314-76067582CB21}"/>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47</a:t>
            </a:fld>
            <a:endParaRPr lang="en-US" dirty="0">
              <a:solidFill>
                <a:prstClr val="black"/>
              </a:solidFill>
              <a:latin typeface="Calibri"/>
            </a:endParaRPr>
          </a:p>
        </p:txBody>
      </p:sp>
    </p:spTree>
    <p:extLst>
      <p:ext uri="{BB962C8B-B14F-4D97-AF65-F5344CB8AC3E}">
        <p14:creationId xmlns:p14="http://schemas.microsoft.com/office/powerpoint/2010/main" val="3608625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88C3-EDB2-17E0-2FAF-05271F7EF7CA}"/>
              </a:ext>
            </a:extLst>
          </p:cNvPr>
          <p:cNvSpPr>
            <a:spLocks noGrp="1"/>
          </p:cNvSpPr>
          <p:nvPr>
            <p:ph type="title"/>
          </p:nvPr>
        </p:nvSpPr>
        <p:spPr/>
        <p:txBody>
          <a:bodyPr>
            <a:normAutofit/>
          </a:bodyPr>
          <a:lstStyle/>
          <a:p>
            <a:r>
              <a:rPr lang="en-US" dirty="0">
                <a:cs typeface="Calibri"/>
              </a:rPr>
              <a:t>Some references if you are interested</a:t>
            </a:r>
            <a:endParaRPr lang="en-US" dirty="0"/>
          </a:p>
        </p:txBody>
      </p:sp>
      <p:sp>
        <p:nvSpPr>
          <p:cNvPr id="3" name="Content Placeholder 2">
            <a:extLst>
              <a:ext uri="{FF2B5EF4-FFF2-40B4-BE49-F238E27FC236}">
                <a16:creationId xmlns:a16="http://schemas.microsoft.com/office/drawing/2014/main" id="{AB1D3E97-3F8F-73CC-5069-1D4CC915962D}"/>
              </a:ext>
            </a:extLst>
          </p:cNvPr>
          <p:cNvSpPr>
            <a:spLocks noGrp="1"/>
          </p:cNvSpPr>
          <p:nvPr>
            <p:ph idx="1"/>
          </p:nvPr>
        </p:nvSpPr>
        <p:spPr/>
        <p:txBody>
          <a:bodyPr vert="horz" lIns="91440" tIns="45720" rIns="91440" bIns="45720" rtlCol="0" anchor="t">
            <a:normAutofit/>
          </a:bodyPr>
          <a:lstStyle/>
          <a:p>
            <a:r>
              <a:rPr lang="en-US" sz="1800" i="1" dirty="0">
                <a:cs typeface="Calibri"/>
              </a:rPr>
              <a:t>The Book of Why, </a:t>
            </a:r>
            <a:r>
              <a:rPr lang="en-US" sz="1800" dirty="0">
                <a:cs typeface="Calibri"/>
              </a:rPr>
              <a:t>Judea Pearl, Dana Mackenzie</a:t>
            </a:r>
          </a:p>
          <a:p>
            <a:endParaRPr lang="en-US" sz="1800" dirty="0">
              <a:cs typeface="Calibri"/>
            </a:endParaRPr>
          </a:p>
          <a:p>
            <a:r>
              <a:rPr lang="en-US" sz="1800" i="1" dirty="0">
                <a:cs typeface="Calibri"/>
              </a:rPr>
              <a:t>Statistical Rethinking, </a:t>
            </a:r>
            <a:r>
              <a:rPr lang="en-US" sz="1800" dirty="0">
                <a:cs typeface="Calibri"/>
              </a:rPr>
              <a:t>Richard </a:t>
            </a:r>
            <a:r>
              <a:rPr lang="en-US" sz="1800" dirty="0" err="1">
                <a:cs typeface="Calibri"/>
              </a:rPr>
              <a:t>McElreath</a:t>
            </a:r>
            <a:endParaRPr lang="en-US" sz="1800" dirty="0">
              <a:cs typeface="Calibri"/>
            </a:endParaRPr>
          </a:p>
          <a:p>
            <a:pPr marL="0" indent="0">
              <a:buNone/>
            </a:pPr>
            <a:endParaRPr lang="en-US" sz="1800" i="1" dirty="0">
              <a:cs typeface="Calibri"/>
            </a:endParaRPr>
          </a:p>
          <a:p>
            <a:r>
              <a:rPr lang="en-US" sz="1800" i="1" dirty="0">
                <a:cs typeface="Calibri"/>
              </a:rPr>
              <a:t>The Logic of Scientific Discovery, </a:t>
            </a:r>
            <a:r>
              <a:rPr lang="en-US" sz="1800" dirty="0">
                <a:cs typeface="Calibri"/>
              </a:rPr>
              <a:t>Karl Popper</a:t>
            </a:r>
          </a:p>
        </p:txBody>
      </p:sp>
      <p:sp>
        <p:nvSpPr>
          <p:cNvPr id="4" name="Slide Number Placeholder 3">
            <a:extLst>
              <a:ext uri="{FF2B5EF4-FFF2-40B4-BE49-F238E27FC236}">
                <a16:creationId xmlns:a16="http://schemas.microsoft.com/office/drawing/2014/main" id="{FD4FEA2F-1AD9-06FB-8828-ED839A2BAAED}"/>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48</a:t>
            </a:fld>
            <a:endParaRPr lang="en-US" dirty="0">
              <a:solidFill>
                <a:prstClr val="black"/>
              </a:solidFill>
              <a:latin typeface="Calibri"/>
            </a:endParaRPr>
          </a:p>
        </p:txBody>
      </p:sp>
      <p:pic>
        <p:nvPicPr>
          <p:cNvPr id="5" name="Picture 5" descr="Text&#10;&#10;Description automatically generated">
            <a:extLst>
              <a:ext uri="{FF2B5EF4-FFF2-40B4-BE49-F238E27FC236}">
                <a16:creationId xmlns:a16="http://schemas.microsoft.com/office/drawing/2014/main" id="{FDB4DC0E-B401-AE28-9D2D-9E17F7027B0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48164" y="3506820"/>
            <a:ext cx="2084141" cy="2964347"/>
          </a:xfrm>
          <a:prstGeom prst="rect">
            <a:avLst/>
          </a:prstGeom>
        </p:spPr>
      </p:pic>
      <p:pic>
        <p:nvPicPr>
          <p:cNvPr id="11" name="Picture 11" descr="A picture containing text, screenshot&#10;&#10;Description automatically generated">
            <a:extLst>
              <a:ext uri="{FF2B5EF4-FFF2-40B4-BE49-F238E27FC236}">
                <a16:creationId xmlns:a16="http://schemas.microsoft.com/office/drawing/2014/main" id="{4DD7E800-06AF-8F75-64CB-6F2B3DD110E3}"/>
              </a:ext>
            </a:extLst>
          </p:cNvPr>
          <p:cNvPicPr>
            <a:picLocks noChangeAspect="1"/>
          </p:cNvPicPr>
          <p:nvPr/>
        </p:nvPicPr>
        <p:blipFill>
          <a:blip r:embed="rId4"/>
          <a:stretch>
            <a:fillRect/>
          </a:stretch>
        </p:blipFill>
        <p:spPr>
          <a:xfrm>
            <a:off x="8102772" y="3506819"/>
            <a:ext cx="1829168" cy="2937593"/>
          </a:xfrm>
          <a:prstGeom prst="rect">
            <a:avLst/>
          </a:prstGeom>
        </p:spPr>
      </p:pic>
      <p:pic>
        <p:nvPicPr>
          <p:cNvPr id="12" name="Picture 12" descr="Karl Popper Logic Of Scientific Discovery : Mukesha Bora : Free Download, Borrow, and Streaming ...">
            <a:extLst>
              <a:ext uri="{FF2B5EF4-FFF2-40B4-BE49-F238E27FC236}">
                <a16:creationId xmlns:a16="http://schemas.microsoft.com/office/drawing/2014/main" id="{BA563AE7-3DFA-2C08-39A1-638CDC8FF4F2}"/>
              </a:ext>
            </a:extLst>
          </p:cNvPr>
          <p:cNvPicPr>
            <a:picLocks noChangeAspect="1"/>
          </p:cNvPicPr>
          <p:nvPr/>
        </p:nvPicPr>
        <p:blipFill>
          <a:blip r:embed="rId5"/>
          <a:stretch>
            <a:fillRect/>
          </a:stretch>
        </p:blipFill>
        <p:spPr>
          <a:xfrm>
            <a:off x="4602002" y="3429000"/>
            <a:ext cx="1898395" cy="3030642"/>
          </a:xfrm>
          <a:prstGeom prst="rect">
            <a:avLst/>
          </a:prstGeom>
        </p:spPr>
      </p:pic>
    </p:spTree>
    <p:extLst>
      <p:ext uri="{BB962C8B-B14F-4D97-AF65-F5344CB8AC3E}">
        <p14:creationId xmlns:p14="http://schemas.microsoft.com/office/powerpoint/2010/main" val="1962087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EF29B-6138-4732-09C3-660F81037C61}"/>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D6B73FF9-D73D-A59E-D466-045BA6DC1DC0}"/>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EDB61143-AFB1-CC83-1FB0-B61FD4A02669}"/>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74D1F9AB-04A5-23AB-A421-E92C92EEBD97}"/>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9CD4A760-3F66-6831-FEFC-9FD84FA8609B}"/>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4A0897E6-1748-F63E-921D-26C7E3910A60}"/>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326511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84A6-70BE-34F2-3037-E85B58D270E0}"/>
              </a:ext>
            </a:extLst>
          </p:cNvPr>
          <p:cNvSpPr>
            <a:spLocks noGrp="1"/>
          </p:cNvSpPr>
          <p:nvPr>
            <p:ph type="title"/>
          </p:nvPr>
        </p:nvSpPr>
        <p:spPr/>
        <p:txBody>
          <a:bodyPr/>
          <a:lstStyle/>
          <a:p>
            <a:r>
              <a:rPr lang="en-US" dirty="0"/>
              <a:t>Ice Breaker Questions</a:t>
            </a:r>
          </a:p>
        </p:txBody>
      </p:sp>
      <p:sp>
        <p:nvSpPr>
          <p:cNvPr id="3" name="Content Placeholder 2">
            <a:extLst>
              <a:ext uri="{FF2B5EF4-FFF2-40B4-BE49-F238E27FC236}">
                <a16:creationId xmlns:a16="http://schemas.microsoft.com/office/drawing/2014/main" id="{2A22CFAE-896A-9932-40EC-6A76BAC63312}"/>
              </a:ext>
            </a:extLst>
          </p:cNvPr>
          <p:cNvSpPr>
            <a:spLocks noGrp="1"/>
          </p:cNvSpPr>
          <p:nvPr>
            <p:ph idx="1"/>
          </p:nvPr>
        </p:nvSpPr>
        <p:spPr/>
        <p:txBody>
          <a:bodyPr/>
          <a:lstStyle/>
          <a:p>
            <a:pPr marL="514350" indent="-514350">
              <a:buFont typeface="+mj-lt"/>
              <a:buAutoNum type="arabicPeriod"/>
            </a:pPr>
            <a:r>
              <a:rPr lang="en-US" dirty="0"/>
              <a:t>Introduce yourself to your neighbors</a:t>
            </a:r>
          </a:p>
          <a:p>
            <a:pPr lvl="1"/>
            <a:r>
              <a:rPr lang="en-US" dirty="0"/>
              <a:t>E.g., name, grade, hometown</a:t>
            </a:r>
          </a:p>
          <a:p>
            <a:endParaRPr lang="en-US" dirty="0"/>
          </a:p>
          <a:p>
            <a:pPr marL="514350" indent="-514350">
              <a:buFont typeface="+mj-lt"/>
              <a:buAutoNum type="arabicPeriod" startAt="2"/>
            </a:pPr>
            <a:r>
              <a:rPr lang="en-US" dirty="0"/>
              <a:t>Why do you choose CSSI introduction to data science track?</a:t>
            </a:r>
          </a:p>
        </p:txBody>
      </p:sp>
      <p:sp>
        <p:nvSpPr>
          <p:cNvPr id="4" name="Slide Number Placeholder 3">
            <a:extLst>
              <a:ext uri="{FF2B5EF4-FFF2-40B4-BE49-F238E27FC236}">
                <a16:creationId xmlns:a16="http://schemas.microsoft.com/office/drawing/2014/main" id="{72178317-008B-C9DB-7123-94A5575AE0A8}"/>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5</a:t>
            </a:fld>
            <a:endParaRPr lang="en-US" dirty="0">
              <a:solidFill>
                <a:prstClr val="black"/>
              </a:solidFill>
              <a:latin typeface="Calibri"/>
            </a:endParaRPr>
          </a:p>
        </p:txBody>
      </p:sp>
    </p:spTree>
    <p:extLst>
      <p:ext uri="{BB962C8B-B14F-4D97-AF65-F5344CB8AC3E}">
        <p14:creationId xmlns:p14="http://schemas.microsoft.com/office/powerpoint/2010/main" val="3673406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lumMod val="75000"/>
                    <a:lumOff val="25000"/>
                  </a:schemeClr>
                </a:solidFill>
              </a:rPr>
              <a:t>What are the functions?</a:t>
            </a:r>
          </a:p>
        </p:txBody>
      </p:sp>
    </p:spTree>
    <p:extLst>
      <p:ext uri="{BB962C8B-B14F-4D97-AF65-F5344CB8AC3E}">
        <p14:creationId xmlns:p14="http://schemas.microsoft.com/office/powerpoint/2010/main" val="512138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C0E8-3E04-6AAB-DC7D-B4F847616710}"/>
              </a:ext>
            </a:extLst>
          </p:cNvPr>
          <p:cNvSpPr>
            <a:spLocks noGrp="1"/>
          </p:cNvSpPr>
          <p:nvPr>
            <p:ph type="title"/>
          </p:nvPr>
        </p:nvSpPr>
        <p:spPr/>
        <p:txBody>
          <a:bodyPr>
            <a:normAutofit/>
          </a:bodyPr>
          <a:lstStyle/>
          <a:p>
            <a:r>
              <a:rPr lang="en-US" dirty="0"/>
              <a:t>Taxonomy of data science functions</a:t>
            </a:r>
          </a:p>
        </p:txBody>
      </p:sp>
      <p:sp>
        <p:nvSpPr>
          <p:cNvPr id="3" name="Content Placeholder 2">
            <a:extLst>
              <a:ext uri="{FF2B5EF4-FFF2-40B4-BE49-F238E27FC236}">
                <a16:creationId xmlns:a16="http://schemas.microsoft.com/office/drawing/2014/main" id="{F4D4A061-0111-D4FC-9579-4AFEE12A0008}"/>
              </a:ext>
            </a:extLst>
          </p:cNvPr>
          <p:cNvSpPr>
            <a:spLocks noGrp="1"/>
          </p:cNvSpPr>
          <p:nvPr>
            <p:ph idx="1"/>
          </p:nvPr>
        </p:nvSpPr>
        <p:spPr/>
        <p:txBody>
          <a:bodyPr/>
          <a:lstStyle/>
          <a:p>
            <a:r>
              <a:rPr lang="en-US" dirty="0"/>
              <a:t>Supervised vs. unsupervised</a:t>
            </a:r>
          </a:p>
          <a:p>
            <a:pPr lvl="1"/>
            <a:r>
              <a:rPr lang="en-US" dirty="0"/>
              <a:t>Supervised: classification, regression</a:t>
            </a:r>
          </a:p>
          <a:p>
            <a:pPr lvl="2"/>
            <a:r>
              <a:rPr lang="en-US" dirty="0"/>
              <a:t>A data point = (Features (</a:t>
            </a:r>
            <a:r>
              <a:rPr lang="en-US" b="1" i="1" dirty="0"/>
              <a:t>x</a:t>
            </a:r>
            <a:r>
              <a:rPr lang="en-US" dirty="0"/>
              <a:t>), label (</a:t>
            </a:r>
            <a:r>
              <a:rPr lang="en-US" i="1" dirty="0"/>
              <a:t>y</a:t>
            </a:r>
            <a:r>
              <a:rPr lang="en-US" dirty="0"/>
              <a:t>)) </a:t>
            </a:r>
          </a:p>
          <a:p>
            <a:pPr lvl="1"/>
            <a:r>
              <a:rPr lang="en-US" dirty="0"/>
              <a:t>Unsupervised: clustering</a:t>
            </a:r>
          </a:p>
          <a:p>
            <a:pPr lvl="2"/>
            <a:r>
              <a:rPr lang="en-US" dirty="0"/>
              <a:t>A data point = (Features (</a:t>
            </a:r>
            <a:r>
              <a:rPr lang="en-US" b="1" i="1" dirty="0"/>
              <a:t>x</a:t>
            </a:r>
            <a:r>
              <a:rPr lang="en-US" dirty="0"/>
              <a:t>)) </a:t>
            </a:r>
          </a:p>
          <a:p>
            <a:endParaRPr lang="en-US" dirty="0"/>
          </a:p>
        </p:txBody>
      </p:sp>
      <p:sp>
        <p:nvSpPr>
          <p:cNvPr id="4" name="Slide Number Placeholder 3">
            <a:extLst>
              <a:ext uri="{FF2B5EF4-FFF2-40B4-BE49-F238E27FC236}">
                <a16:creationId xmlns:a16="http://schemas.microsoft.com/office/drawing/2014/main" id="{B62E6F37-2E7D-91B6-18E0-B703558D35D5}"/>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51</a:t>
            </a:fld>
            <a:endParaRPr lang="en-US" dirty="0">
              <a:solidFill>
                <a:prstClr val="black"/>
              </a:solidFill>
              <a:latin typeface="Calibri"/>
            </a:endParaRPr>
          </a:p>
        </p:txBody>
      </p:sp>
    </p:spTree>
    <p:extLst>
      <p:ext uri="{BB962C8B-B14F-4D97-AF65-F5344CB8AC3E}">
        <p14:creationId xmlns:p14="http://schemas.microsoft.com/office/powerpoint/2010/main" val="1315626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F3D2-B9C8-3367-1A44-3FB431D20605}"/>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4A92401C-0C95-DE63-92A8-3E8939DAA6C5}"/>
              </a:ext>
            </a:extLst>
          </p:cNvPr>
          <p:cNvSpPr>
            <a:spLocks noGrp="1"/>
          </p:cNvSpPr>
          <p:nvPr>
            <p:ph idx="1"/>
          </p:nvPr>
        </p:nvSpPr>
        <p:spPr/>
        <p:txBody>
          <a:bodyPr/>
          <a:lstStyle/>
          <a:p>
            <a:r>
              <a:rPr lang="en-US" dirty="0"/>
              <a:t>The label to be predicted is continuous</a:t>
            </a:r>
          </a:p>
          <a:p>
            <a:r>
              <a:rPr lang="en-US" dirty="0"/>
              <a:t>Example</a:t>
            </a:r>
          </a:p>
          <a:p>
            <a:pPr lvl="1"/>
            <a:r>
              <a:rPr lang="en-US" dirty="0"/>
              <a:t>Housing price prediction: predict a new house price based on its living area, # of bedrooms, # of baths</a:t>
            </a:r>
          </a:p>
        </p:txBody>
      </p:sp>
      <p:sp>
        <p:nvSpPr>
          <p:cNvPr id="4" name="Slide Number Placeholder 3">
            <a:extLst>
              <a:ext uri="{FF2B5EF4-FFF2-40B4-BE49-F238E27FC236}">
                <a16:creationId xmlns:a16="http://schemas.microsoft.com/office/drawing/2014/main" id="{479D9044-808A-D61A-6948-BCDEBA934A41}"/>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52</a:t>
            </a:fld>
            <a:endParaRPr lang="en-US" dirty="0">
              <a:solidFill>
                <a:prstClr val="black"/>
              </a:solidFill>
              <a:latin typeface="Calibri"/>
            </a:endParaRPr>
          </a:p>
        </p:txBody>
      </p:sp>
    </p:spTree>
    <p:extLst>
      <p:ext uri="{BB962C8B-B14F-4D97-AF65-F5344CB8AC3E}">
        <p14:creationId xmlns:p14="http://schemas.microsoft.com/office/powerpoint/2010/main" val="299851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99C3-C499-8DF4-7630-7B7E6AEF45F6}"/>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B3FC2CA4-C461-1A98-760A-CE69820CB50D}"/>
              </a:ext>
            </a:extLst>
          </p:cNvPr>
          <p:cNvSpPr>
            <a:spLocks noGrp="1"/>
          </p:cNvSpPr>
          <p:nvPr>
            <p:ph idx="1"/>
          </p:nvPr>
        </p:nvSpPr>
        <p:spPr/>
        <p:txBody>
          <a:bodyPr/>
          <a:lstStyle/>
          <a:p>
            <a:r>
              <a:rPr lang="en-US" dirty="0"/>
              <a:t>The label to be predicted is discrete</a:t>
            </a:r>
          </a:p>
          <a:p>
            <a:r>
              <a:rPr lang="en-US" dirty="0"/>
              <a:t>Example</a:t>
            </a:r>
          </a:p>
          <a:p>
            <a:pPr lvl="1"/>
            <a:r>
              <a:rPr lang="en-US" dirty="0"/>
              <a:t>Based on an image, predict its category</a:t>
            </a:r>
          </a:p>
        </p:txBody>
      </p:sp>
      <p:sp>
        <p:nvSpPr>
          <p:cNvPr id="4" name="Slide Number Placeholder 3">
            <a:extLst>
              <a:ext uri="{FF2B5EF4-FFF2-40B4-BE49-F238E27FC236}">
                <a16:creationId xmlns:a16="http://schemas.microsoft.com/office/drawing/2014/main" id="{91E4CC02-9649-888C-BC02-9D57339B2D0B}"/>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53</a:t>
            </a:fld>
            <a:endParaRPr lang="en-US" dirty="0">
              <a:solidFill>
                <a:prstClr val="black"/>
              </a:solidFill>
              <a:latin typeface="Calibri"/>
            </a:endParaRPr>
          </a:p>
        </p:txBody>
      </p:sp>
      <p:pic>
        <p:nvPicPr>
          <p:cNvPr id="5" name="Picture 4">
            <a:extLst>
              <a:ext uri="{FF2B5EF4-FFF2-40B4-BE49-F238E27FC236}">
                <a16:creationId xmlns:a16="http://schemas.microsoft.com/office/drawing/2014/main" id="{AF061A17-78D3-28F4-A7F5-0D138F8BC74C}"/>
              </a:ext>
            </a:extLst>
          </p:cNvPr>
          <p:cNvPicPr>
            <a:picLocks noChangeAspect="1"/>
          </p:cNvPicPr>
          <p:nvPr/>
        </p:nvPicPr>
        <p:blipFill>
          <a:blip r:embed="rId2"/>
          <a:stretch>
            <a:fillRect/>
          </a:stretch>
        </p:blipFill>
        <p:spPr>
          <a:xfrm>
            <a:off x="3581400" y="2848813"/>
            <a:ext cx="4953000" cy="3952494"/>
          </a:xfrm>
          <a:prstGeom prst="rect">
            <a:avLst/>
          </a:prstGeom>
        </p:spPr>
      </p:pic>
    </p:spTree>
    <p:extLst>
      <p:ext uri="{BB962C8B-B14F-4D97-AF65-F5344CB8AC3E}">
        <p14:creationId xmlns:p14="http://schemas.microsoft.com/office/powerpoint/2010/main" val="1251789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1524000" y="304800"/>
            <a:ext cx="8991600" cy="635000"/>
          </a:xfrm>
          <a:noFill/>
        </p:spPr>
        <p:txBody>
          <a:bodyPr lIns="92075" tIns="46038" rIns="92075" bIns="46038" anchor="ctr">
            <a:normAutofit/>
          </a:bodyPr>
          <a:lstStyle/>
          <a:p>
            <a:pPr eaLnBrk="1" hangingPunct="1"/>
            <a:r>
              <a:rPr lang="en-US" sz="3200" dirty="0"/>
              <a:t>Cluster Analysis</a:t>
            </a:r>
          </a:p>
        </p:txBody>
      </p:sp>
      <p:sp>
        <p:nvSpPr>
          <p:cNvPr id="29700" name="Rectangle 3"/>
          <p:cNvSpPr>
            <a:spLocks noGrp="1" noChangeArrowheads="1"/>
          </p:cNvSpPr>
          <p:nvPr>
            <p:ph idx="1"/>
          </p:nvPr>
        </p:nvSpPr>
        <p:spPr>
          <a:xfrm>
            <a:off x="1828800" y="1295400"/>
            <a:ext cx="8534400" cy="5257800"/>
          </a:xfrm>
          <a:noFill/>
        </p:spPr>
        <p:txBody>
          <a:bodyPr lIns="92075" tIns="46038" rIns="92075" bIns="46038"/>
          <a:lstStyle/>
          <a:p>
            <a:pPr eaLnBrk="1" hangingPunct="1">
              <a:lnSpc>
                <a:spcPct val="110000"/>
              </a:lnSpc>
            </a:pPr>
            <a:r>
              <a:rPr lang="en-US" sz="2400" dirty="0"/>
              <a:t>Unsupervised learning (i.e., Class label is unknown)</a:t>
            </a:r>
          </a:p>
          <a:p>
            <a:pPr lvl="1">
              <a:lnSpc>
                <a:spcPct val="110000"/>
              </a:lnSpc>
            </a:pPr>
            <a:r>
              <a:rPr lang="en-US" sz="2000" dirty="0"/>
              <a:t>Group data to form new categories (i.e., clusters), e.g., cluster houses to find distribution patterns</a:t>
            </a:r>
          </a:p>
          <a:p>
            <a:pPr lvl="1">
              <a:lnSpc>
                <a:spcPct val="110000"/>
              </a:lnSpc>
            </a:pPr>
            <a:r>
              <a:rPr lang="en-US" sz="2000" dirty="0"/>
              <a:t>Principle: Maximizing intra-class similarity &amp; minimizing interclass similarity</a:t>
            </a:r>
          </a:p>
          <a:p>
            <a:pPr eaLnBrk="1" hangingPunct="1">
              <a:lnSpc>
                <a:spcPct val="110000"/>
              </a:lnSpc>
            </a:pPr>
            <a:r>
              <a:rPr lang="en-US" sz="2400" dirty="0"/>
              <a:t>Example</a:t>
            </a:r>
          </a:p>
          <a:p>
            <a:pPr lvl="1">
              <a:lnSpc>
                <a:spcPct val="110000"/>
              </a:lnSpc>
            </a:pPr>
            <a:endParaRPr lang="en-US" sz="2000" dirty="0"/>
          </a:p>
        </p:txBody>
      </p:sp>
      <p:sp>
        <p:nvSpPr>
          <p:cNvPr id="296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C49A4658-B8CB-43BA-BF58-267AE1ECD4C4}" type="slidenum">
              <a:rPr lang="en-US" sz="1400"/>
              <a:pPr eaLnBrk="1" hangingPunct="1"/>
              <a:t>54</a:t>
            </a:fld>
            <a:endParaRPr lang="en-US" sz="1400"/>
          </a:p>
        </p:txBody>
      </p:sp>
      <p:grpSp>
        <p:nvGrpSpPr>
          <p:cNvPr id="2" name="Group 1">
            <a:extLst>
              <a:ext uri="{FF2B5EF4-FFF2-40B4-BE49-F238E27FC236}">
                <a16:creationId xmlns:a16="http://schemas.microsoft.com/office/drawing/2014/main" id="{95756CB6-F1EF-4DC8-5A08-F63CB2B4EBE3}"/>
              </a:ext>
            </a:extLst>
          </p:cNvPr>
          <p:cNvGrpSpPr/>
          <p:nvPr/>
        </p:nvGrpSpPr>
        <p:grpSpPr>
          <a:xfrm>
            <a:off x="2667000" y="3721100"/>
            <a:ext cx="6324600" cy="2832100"/>
            <a:chOff x="304800" y="1739900"/>
            <a:chExt cx="8607287" cy="3848100"/>
          </a:xfrm>
        </p:grpSpPr>
        <p:pic>
          <p:nvPicPr>
            <p:cNvPr id="5" name="Content Placeholder 4">
              <a:extLst>
                <a:ext uri="{FF2B5EF4-FFF2-40B4-BE49-F238E27FC236}">
                  <a16:creationId xmlns:a16="http://schemas.microsoft.com/office/drawing/2014/main" id="{2CCB3DE0-62DF-003B-9A75-6C2D0E2F7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39900"/>
              <a:ext cx="3873500" cy="3848100"/>
            </a:xfrm>
            <a:prstGeom prst="rect">
              <a:avLst/>
            </a:prstGeom>
          </p:spPr>
        </p:pic>
        <p:pic>
          <p:nvPicPr>
            <p:cNvPr id="6" name="Picture 5">
              <a:extLst>
                <a:ext uri="{FF2B5EF4-FFF2-40B4-BE49-F238E27FC236}">
                  <a16:creationId xmlns:a16="http://schemas.microsoft.com/office/drawing/2014/main" id="{55D7E96E-5312-16EE-C30F-8202CD1AB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6687" y="1739900"/>
              <a:ext cx="3835400" cy="3835400"/>
            </a:xfrm>
            <a:prstGeom prst="rect">
              <a:avLst/>
            </a:prstGeom>
          </p:spPr>
        </p:pic>
        <p:sp>
          <p:nvSpPr>
            <p:cNvPr id="7" name="Right Arrow 6">
              <a:extLst>
                <a:ext uri="{FF2B5EF4-FFF2-40B4-BE49-F238E27FC236}">
                  <a16:creationId xmlns:a16="http://schemas.microsoft.com/office/drawing/2014/main" id="{7F95B3C3-9F8C-142A-A8EC-2010EA01CA45}"/>
                </a:ext>
              </a:extLst>
            </p:cNvPr>
            <p:cNvSpPr/>
            <p:nvPr/>
          </p:nvSpPr>
          <p:spPr>
            <a:xfrm>
              <a:off x="4278243" y="3435350"/>
              <a:ext cx="698500"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grpSp>
    </p:spTree>
    <p:extLst>
      <p:ext uri="{BB962C8B-B14F-4D97-AF65-F5344CB8AC3E}">
        <p14:creationId xmlns:p14="http://schemas.microsoft.com/office/powerpoint/2010/main" val="3859757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Others</a:t>
            </a:r>
          </a:p>
        </p:txBody>
      </p:sp>
      <p:sp>
        <p:nvSpPr>
          <p:cNvPr id="3" name="Content Placeholder 2"/>
          <p:cNvSpPr>
            <a:spLocks noGrp="1"/>
          </p:cNvSpPr>
          <p:nvPr>
            <p:ph idx="1"/>
          </p:nvPr>
        </p:nvSpPr>
        <p:spPr/>
        <p:txBody>
          <a:bodyPr/>
          <a:lstStyle/>
          <a:p>
            <a:r>
              <a:rPr lang="en-US" dirty="0"/>
              <a:t>Similarity search</a:t>
            </a:r>
          </a:p>
          <a:p>
            <a:r>
              <a:rPr lang="en-US" dirty="0"/>
              <a:t>Ranking</a:t>
            </a:r>
          </a:p>
          <a:p>
            <a:r>
              <a:rPr lang="en-US" dirty="0"/>
              <a:t>Outlier detection</a:t>
            </a:r>
          </a:p>
          <a:p>
            <a:r>
              <a:rPr lang="en-US" dirty="0"/>
              <a:t>…</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55</a:t>
            </a:fld>
            <a:endParaRPr lang="en-US" dirty="0">
              <a:solidFill>
                <a:prstClr val="black"/>
              </a:solidFill>
              <a:latin typeface="Calibri"/>
            </a:endParaRPr>
          </a:p>
        </p:txBody>
      </p:sp>
    </p:spTree>
    <p:extLst>
      <p:ext uri="{BB962C8B-B14F-4D97-AF65-F5344CB8AC3E}">
        <p14:creationId xmlns:p14="http://schemas.microsoft.com/office/powerpoint/2010/main" val="3755504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lumMod val="75000"/>
                    <a:lumOff val="25000"/>
                  </a:schemeClr>
                </a:solidFill>
              </a:rPr>
              <a:t>What is a typical life cycle of data science?</a:t>
            </a:r>
          </a:p>
        </p:txBody>
      </p:sp>
    </p:spTree>
    <p:extLst>
      <p:ext uri="{BB962C8B-B14F-4D97-AF65-F5344CB8AC3E}">
        <p14:creationId xmlns:p14="http://schemas.microsoft.com/office/powerpoint/2010/main" val="18250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Data Science Life Cycle</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2149061" y="1595105"/>
            <a:ext cx="3573147" cy="469746"/>
          </a:xfrm>
        </p:spPr>
        <p:txBody>
          <a:bodyPr>
            <a:normAutofit fontScale="70000" lnSpcReduction="20000"/>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57</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2452304" y="2170564"/>
            <a:ext cx="2966663" cy="53939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2452304" y="2817389"/>
            <a:ext cx="2966663" cy="53939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7" name="Rectangle 6">
            <a:extLst>
              <a:ext uri="{FF2B5EF4-FFF2-40B4-BE49-F238E27FC236}">
                <a16:creationId xmlns:a16="http://schemas.microsoft.com/office/drawing/2014/main" id="{888766F4-65BA-DA4A-85B0-7810114988D4}"/>
              </a:ext>
            </a:extLst>
          </p:cNvPr>
          <p:cNvSpPr/>
          <p:nvPr/>
        </p:nvSpPr>
        <p:spPr>
          <a:xfrm>
            <a:off x="2452303" y="3464215"/>
            <a:ext cx="2966663" cy="539393"/>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8" name="Rectangle 7">
            <a:extLst>
              <a:ext uri="{FF2B5EF4-FFF2-40B4-BE49-F238E27FC236}">
                <a16:creationId xmlns:a16="http://schemas.microsoft.com/office/drawing/2014/main" id="{C3A4A934-DB58-9848-BC6E-D3C2761F917A}"/>
              </a:ext>
            </a:extLst>
          </p:cNvPr>
          <p:cNvSpPr/>
          <p:nvPr/>
        </p:nvSpPr>
        <p:spPr>
          <a:xfrm>
            <a:off x="2452302" y="4109319"/>
            <a:ext cx="2966663" cy="53939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9" name="Rectangle 8">
            <a:extLst>
              <a:ext uri="{FF2B5EF4-FFF2-40B4-BE49-F238E27FC236}">
                <a16:creationId xmlns:a16="http://schemas.microsoft.com/office/drawing/2014/main" id="{B2D5EE47-9B54-8041-89A0-721E69547709}"/>
              </a:ext>
            </a:extLst>
          </p:cNvPr>
          <p:cNvSpPr/>
          <p:nvPr/>
        </p:nvSpPr>
        <p:spPr>
          <a:xfrm>
            <a:off x="2452302" y="4754423"/>
            <a:ext cx="2966663" cy="539393"/>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1" name="Rectangle 10">
            <a:extLst>
              <a:ext uri="{FF2B5EF4-FFF2-40B4-BE49-F238E27FC236}">
                <a16:creationId xmlns:a16="http://schemas.microsoft.com/office/drawing/2014/main" id="{BC25760A-CC66-B344-A546-7DE10EB2173E}"/>
              </a:ext>
            </a:extLst>
          </p:cNvPr>
          <p:cNvSpPr/>
          <p:nvPr/>
        </p:nvSpPr>
        <p:spPr>
          <a:xfrm>
            <a:off x="3192480" y="2913959"/>
            <a:ext cx="1486305" cy="369332"/>
          </a:xfrm>
          <a:prstGeom prst="rect">
            <a:avLst/>
          </a:prstGeom>
        </p:spPr>
        <p:txBody>
          <a:bodyPr wrap="square">
            <a:spAutoFit/>
          </a:bodyPr>
          <a:lstStyle/>
          <a:p>
            <a:pPr algn="ctr"/>
            <a:r>
              <a:rPr lang="en-US" sz="1800" dirty="0"/>
              <a:t>Get the Data</a:t>
            </a:r>
          </a:p>
        </p:txBody>
      </p:sp>
      <p:sp>
        <p:nvSpPr>
          <p:cNvPr id="12" name="Rectangle 11">
            <a:extLst>
              <a:ext uri="{FF2B5EF4-FFF2-40B4-BE49-F238E27FC236}">
                <a16:creationId xmlns:a16="http://schemas.microsoft.com/office/drawing/2014/main" id="{612609DB-0EE5-654B-BDCF-DC953EFB6A7E}"/>
              </a:ext>
            </a:extLst>
          </p:cNvPr>
          <p:cNvSpPr/>
          <p:nvPr/>
        </p:nvSpPr>
        <p:spPr>
          <a:xfrm>
            <a:off x="2367672" y="3579323"/>
            <a:ext cx="3135923" cy="338554"/>
          </a:xfrm>
          <a:prstGeom prst="rect">
            <a:avLst/>
          </a:prstGeom>
        </p:spPr>
        <p:txBody>
          <a:bodyPr wrap="square">
            <a:spAutoFit/>
          </a:bodyPr>
          <a:lstStyle/>
          <a:p>
            <a:pPr algn="ctr"/>
            <a:r>
              <a:rPr lang="en-US" sz="1600" dirty="0"/>
              <a:t>Explore and Preprocess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3065843" y="4205890"/>
            <a:ext cx="1739579" cy="369332"/>
          </a:xfrm>
          <a:prstGeom prst="rect">
            <a:avLst/>
          </a:prstGeom>
        </p:spPr>
        <p:txBody>
          <a:bodyPr wrap="square">
            <a:spAutoFit/>
          </a:bodyPr>
          <a:lstStyle/>
          <a:p>
            <a:pPr algn="ctr"/>
            <a:r>
              <a:rPr lang="en-US" sz="18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2366450" y="4874078"/>
            <a:ext cx="3138360" cy="323165"/>
          </a:xfrm>
          <a:prstGeom prst="rect">
            <a:avLst/>
          </a:prstGeom>
        </p:spPr>
        <p:txBody>
          <a:bodyPr wrap="square">
            <a:spAutoFit/>
          </a:bodyPr>
          <a:lstStyle/>
          <a:p>
            <a:pPr algn="ctr"/>
            <a:r>
              <a:rPr lang="en-US" sz="1500" dirty="0">
                <a:solidFill>
                  <a:schemeClr val="bg1"/>
                </a:solidFill>
              </a:rPr>
              <a:t>Communicate/Visualize the Results</a:t>
            </a:r>
          </a:p>
        </p:txBody>
      </p:sp>
    </p:spTree>
    <p:extLst>
      <p:ext uri="{BB962C8B-B14F-4D97-AF65-F5344CB8AC3E}">
        <p14:creationId xmlns:p14="http://schemas.microsoft.com/office/powerpoint/2010/main" val="1464713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Data Science Life Cycle</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2149061" y="1595105"/>
            <a:ext cx="3573147" cy="469746"/>
          </a:xfrm>
        </p:spPr>
        <p:txBody>
          <a:bodyPr>
            <a:normAutofit fontScale="70000" lnSpcReduction="20000"/>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58</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2452304" y="2170564"/>
            <a:ext cx="2966663" cy="53939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2452304" y="2817389"/>
            <a:ext cx="2966663" cy="53939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7" name="Rectangle 6">
            <a:extLst>
              <a:ext uri="{FF2B5EF4-FFF2-40B4-BE49-F238E27FC236}">
                <a16:creationId xmlns:a16="http://schemas.microsoft.com/office/drawing/2014/main" id="{888766F4-65BA-DA4A-85B0-7810114988D4}"/>
              </a:ext>
            </a:extLst>
          </p:cNvPr>
          <p:cNvSpPr/>
          <p:nvPr/>
        </p:nvSpPr>
        <p:spPr>
          <a:xfrm>
            <a:off x="2452303" y="3464215"/>
            <a:ext cx="2966663" cy="539393"/>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8" name="Rectangle 7">
            <a:extLst>
              <a:ext uri="{FF2B5EF4-FFF2-40B4-BE49-F238E27FC236}">
                <a16:creationId xmlns:a16="http://schemas.microsoft.com/office/drawing/2014/main" id="{C3A4A934-DB58-9848-BC6E-D3C2761F917A}"/>
              </a:ext>
            </a:extLst>
          </p:cNvPr>
          <p:cNvSpPr/>
          <p:nvPr/>
        </p:nvSpPr>
        <p:spPr>
          <a:xfrm>
            <a:off x="2452302" y="4109319"/>
            <a:ext cx="2966663" cy="53939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9" name="Rectangle 8">
            <a:extLst>
              <a:ext uri="{FF2B5EF4-FFF2-40B4-BE49-F238E27FC236}">
                <a16:creationId xmlns:a16="http://schemas.microsoft.com/office/drawing/2014/main" id="{B2D5EE47-9B54-8041-89A0-721E69547709}"/>
              </a:ext>
            </a:extLst>
          </p:cNvPr>
          <p:cNvSpPr/>
          <p:nvPr/>
        </p:nvSpPr>
        <p:spPr>
          <a:xfrm>
            <a:off x="2452302" y="4754423"/>
            <a:ext cx="2966663" cy="539393"/>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1" name="Rectangle 10">
            <a:extLst>
              <a:ext uri="{FF2B5EF4-FFF2-40B4-BE49-F238E27FC236}">
                <a16:creationId xmlns:a16="http://schemas.microsoft.com/office/drawing/2014/main" id="{BC25760A-CC66-B344-A546-7DE10EB2173E}"/>
              </a:ext>
            </a:extLst>
          </p:cNvPr>
          <p:cNvSpPr/>
          <p:nvPr/>
        </p:nvSpPr>
        <p:spPr>
          <a:xfrm>
            <a:off x="3192480" y="2913959"/>
            <a:ext cx="1486305" cy="369332"/>
          </a:xfrm>
          <a:prstGeom prst="rect">
            <a:avLst/>
          </a:prstGeom>
        </p:spPr>
        <p:txBody>
          <a:bodyPr wrap="square">
            <a:spAutoFit/>
          </a:bodyPr>
          <a:lstStyle/>
          <a:p>
            <a:pPr algn="ctr"/>
            <a:r>
              <a:rPr lang="en-US" sz="1800" dirty="0"/>
              <a:t>Get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3065843" y="4205890"/>
            <a:ext cx="1739579" cy="369332"/>
          </a:xfrm>
          <a:prstGeom prst="rect">
            <a:avLst/>
          </a:prstGeom>
        </p:spPr>
        <p:txBody>
          <a:bodyPr wrap="square">
            <a:spAutoFit/>
          </a:bodyPr>
          <a:lstStyle/>
          <a:p>
            <a:pPr algn="ctr"/>
            <a:r>
              <a:rPr lang="en-US" sz="18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2366450" y="4874078"/>
            <a:ext cx="3138360" cy="323165"/>
          </a:xfrm>
          <a:prstGeom prst="rect">
            <a:avLst/>
          </a:prstGeom>
        </p:spPr>
        <p:txBody>
          <a:bodyPr wrap="square">
            <a:spAutoFit/>
          </a:bodyPr>
          <a:lstStyle/>
          <a:p>
            <a:pPr algn="ctr"/>
            <a:r>
              <a:rPr lang="en-US" sz="15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123241" y="1098232"/>
            <a:ext cx="1938754" cy="4083418"/>
          </a:xfrm>
          <a:prstGeom prst="wedgeRectCallout">
            <a:avLst>
              <a:gd name="adj1" fmla="val -36731"/>
              <a:gd name="adj2" fmla="val 62877"/>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286073" y="2336729"/>
            <a:ext cx="3848255" cy="1412694"/>
          </a:xfrm>
          <a:prstGeom prst="rect">
            <a:avLst/>
          </a:prstGeom>
          <a:noFill/>
        </p:spPr>
        <p:txBody>
          <a:bodyPr wrap="square" rtlCol="0">
            <a:spAutoFit/>
          </a:bodyPr>
          <a:lstStyle/>
          <a:p>
            <a:pPr>
              <a:lnSpc>
                <a:spcPct val="200000"/>
              </a:lnSpc>
            </a:pPr>
            <a:r>
              <a:rPr lang="en-US" sz="1500" dirty="0"/>
              <a:t>What is the scientific/practical goal?</a:t>
            </a:r>
          </a:p>
          <a:p>
            <a:pPr>
              <a:lnSpc>
                <a:spcPct val="200000"/>
              </a:lnSpc>
            </a:pPr>
            <a:r>
              <a:rPr lang="en-US" sz="1500" dirty="0"/>
              <a:t>What would you do if you had </a:t>
            </a:r>
            <a:r>
              <a:rPr lang="en-US" sz="1500" b="1" dirty="0"/>
              <a:t>all</a:t>
            </a:r>
            <a:r>
              <a:rPr lang="en-US" sz="1500" dirty="0"/>
              <a:t> of the data?</a:t>
            </a:r>
          </a:p>
          <a:p>
            <a:pPr>
              <a:lnSpc>
                <a:spcPct val="200000"/>
              </a:lnSpc>
            </a:pPr>
            <a:r>
              <a:rPr lang="en-US" sz="1500" dirty="0"/>
              <a:t>What do you want to predict or estimate?</a:t>
            </a:r>
          </a:p>
        </p:txBody>
      </p:sp>
      <p:sp>
        <p:nvSpPr>
          <p:cNvPr id="18" name="Rectangle 17">
            <a:extLst>
              <a:ext uri="{FF2B5EF4-FFF2-40B4-BE49-F238E27FC236}">
                <a16:creationId xmlns:a16="http://schemas.microsoft.com/office/drawing/2014/main" id="{C713AC3E-2224-C628-4177-626D2925F447}"/>
              </a:ext>
            </a:extLst>
          </p:cNvPr>
          <p:cNvSpPr/>
          <p:nvPr/>
        </p:nvSpPr>
        <p:spPr>
          <a:xfrm>
            <a:off x="2367672" y="3579323"/>
            <a:ext cx="3135923" cy="338554"/>
          </a:xfrm>
          <a:prstGeom prst="rect">
            <a:avLst/>
          </a:prstGeom>
        </p:spPr>
        <p:txBody>
          <a:bodyPr wrap="square">
            <a:spAutoFit/>
          </a:bodyPr>
          <a:lstStyle/>
          <a:p>
            <a:pPr algn="ctr"/>
            <a:r>
              <a:rPr lang="en-US" sz="1600" dirty="0"/>
              <a:t>Explore and Preprocess the Data</a:t>
            </a:r>
          </a:p>
        </p:txBody>
      </p:sp>
    </p:spTree>
    <p:extLst>
      <p:ext uri="{BB962C8B-B14F-4D97-AF65-F5344CB8AC3E}">
        <p14:creationId xmlns:p14="http://schemas.microsoft.com/office/powerpoint/2010/main" val="340561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Data Science Life Cycle</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2149061" y="1595105"/>
            <a:ext cx="3573147" cy="469746"/>
          </a:xfrm>
        </p:spPr>
        <p:txBody>
          <a:bodyPr>
            <a:normAutofit fontScale="70000" lnSpcReduction="20000"/>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59</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2452304" y="2170564"/>
            <a:ext cx="2966663" cy="53939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2452304" y="2817389"/>
            <a:ext cx="2966663" cy="53939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7" name="Rectangle 6">
            <a:extLst>
              <a:ext uri="{FF2B5EF4-FFF2-40B4-BE49-F238E27FC236}">
                <a16:creationId xmlns:a16="http://schemas.microsoft.com/office/drawing/2014/main" id="{888766F4-65BA-DA4A-85B0-7810114988D4}"/>
              </a:ext>
            </a:extLst>
          </p:cNvPr>
          <p:cNvSpPr/>
          <p:nvPr/>
        </p:nvSpPr>
        <p:spPr>
          <a:xfrm>
            <a:off x="2452303" y="3464215"/>
            <a:ext cx="2966663" cy="539393"/>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8" name="Rectangle 7">
            <a:extLst>
              <a:ext uri="{FF2B5EF4-FFF2-40B4-BE49-F238E27FC236}">
                <a16:creationId xmlns:a16="http://schemas.microsoft.com/office/drawing/2014/main" id="{C3A4A934-DB58-9848-BC6E-D3C2761F917A}"/>
              </a:ext>
            </a:extLst>
          </p:cNvPr>
          <p:cNvSpPr/>
          <p:nvPr/>
        </p:nvSpPr>
        <p:spPr>
          <a:xfrm>
            <a:off x="2452302" y="4109319"/>
            <a:ext cx="2966663" cy="53939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9" name="Rectangle 8">
            <a:extLst>
              <a:ext uri="{FF2B5EF4-FFF2-40B4-BE49-F238E27FC236}">
                <a16:creationId xmlns:a16="http://schemas.microsoft.com/office/drawing/2014/main" id="{B2D5EE47-9B54-8041-89A0-721E69547709}"/>
              </a:ext>
            </a:extLst>
          </p:cNvPr>
          <p:cNvSpPr/>
          <p:nvPr/>
        </p:nvSpPr>
        <p:spPr>
          <a:xfrm>
            <a:off x="2452302" y="4754423"/>
            <a:ext cx="2966663" cy="539393"/>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1" name="Rectangle 10">
            <a:extLst>
              <a:ext uri="{FF2B5EF4-FFF2-40B4-BE49-F238E27FC236}">
                <a16:creationId xmlns:a16="http://schemas.microsoft.com/office/drawing/2014/main" id="{BC25760A-CC66-B344-A546-7DE10EB2173E}"/>
              </a:ext>
            </a:extLst>
          </p:cNvPr>
          <p:cNvSpPr/>
          <p:nvPr/>
        </p:nvSpPr>
        <p:spPr>
          <a:xfrm>
            <a:off x="3192480" y="2913959"/>
            <a:ext cx="1486305" cy="369332"/>
          </a:xfrm>
          <a:prstGeom prst="rect">
            <a:avLst/>
          </a:prstGeom>
        </p:spPr>
        <p:txBody>
          <a:bodyPr wrap="square">
            <a:spAutoFit/>
          </a:bodyPr>
          <a:lstStyle/>
          <a:p>
            <a:pPr algn="ctr"/>
            <a:r>
              <a:rPr lang="en-US" sz="1800" dirty="0"/>
              <a:t>Get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3065843" y="4205890"/>
            <a:ext cx="1739579" cy="369332"/>
          </a:xfrm>
          <a:prstGeom prst="rect">
            <a:avLst/>
          </a:prstGeom>
        </p:spPr>
        <p:txBody>
          <a:bodyPr wrap="square">
            <a:spAutoFit/>
          </a:bodyPr>
          <a:lstStyle/>
          <a:p>
            <a:pPr algn="ctr"/>
            <a:r>
              <a:rPr lang="en-US" sz="18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2366450" y="4874078"/>
            <a:ext cx="3138360" cy="323165"/>
          </a:xfrm>
          <a:prstGeom prst="rect">
            <a:avLst/>
          </a:prstGeom>
        </p:spPr>
        <p:txBody>
          <a:bodyPr wrap="square">
            <a:spAutoFit/>
          </a:bodyPr>
          <a:lstStyle/>
          <a:p>
            <a:pPr algn="ctr"/>
            <a:r>
              <a:rPr lang="en-US" sz="15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123241" y="1098232"/>
            <a:ext cx="1938754" cy="4083418"/>
          </a:xfrm>
          <a:prstGeom prst="wedgeRectCallout">
            <a:avLst>
              <a:gd name="adj1" fmla="val -2153"/>
              <a:gd name="adj2" fmla="val 61556"/>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286073" y="2336730"/>
            <a:ext cx="3848255" cy="1401409"/>
          </a:xfrm>
          <a:prstGeom prst="rect">
            <a:avLst/>
          </a:prstGeom>
          <a:noFill/>
        </p:spPr>
        <p:txBody>
          <a:bodyPr wrap="square" rtlCol="0">
            <a:spAutoFit/>
          </a:bodyPr>
          <a:lstStyle/>
          <a:p>
            <a:pPr>
              <a:lnSpc>
                <a:spcPct val="200000"/>
              </a:lnSpc>
            </a:pPr>
            <a:r>
              <a:rPr lang="en-US" sz="1500" dirty="0"/>
              <a:t>How were the data sampled?</a:t>
            </a:r>
          </a:p>
          <a:p>
            <a:pPr>
              <a:lnSpc>
                <a:spcPct val="200000"/>
              </a:lnSpc>
            </a:pPr>
            <a:r>
              <a:rPr lang="en-US" sz="1500" dirty="0"/>
              <a:t>Which data are relevant?</a:t>
            </a:r>
          </a:p>
          <a:p>
            <a:pPr>
              <a:lnSpc>
                <a:spcPct val="200000"/>
              </a:lnSpc>
            </a:pPr>
            <a:r>
              <a:rPr lang="en-US" sz="1500" dirty="0"/>
              <a:t>Are there privacy issues?</a:t>
            </a:r>
          </a:p>
        </p:txBody>
      </p:sp>
      <p:sp>
        <p:nvSpPr>
          <p:cNvPr id="16" name="Rectangle 15">
            <a:extLst>
              <a:ext uri="{FF2B5EF4-FFF2-40B4-BE49-F238E27FC236}">
                <a16:creationId xmlns:a16="http://schemas.microsoft.com/office/drawing/2014/main" id="{9D10B59F-7F59-6328-D3F7-42F96CD9D51C}"/>
              </a:ext>
            </a:extLst>
          </p:cNvPr>
          <p:cNvSpPr/>
          <p:nvPr/>
        </p:nvSpPr>
        <p:spPr>
          <a:xfrm>
            <a:off x="2367672" y="3579323"/>
            <a:ext cx="3135923" cy="338554"/>
          </a:xfrm>
          <a:prstGeom prst="rect">
            <a:avLst/>
          </a:prstGeom>
        </p:spPr>
        <p:txBody>
          <a:bodyPr wrap="square">
            <a:spAutoFit/>
          </a:bodyPr>
          <a:lstStyle/>
          <a:p>
            <a:pPr algn="ctr"/>
            <a:r>
              <a:rPr lang="en-US" sz="1600" dirty="0"/>
              <a:t>Explore and Preprocess the Data</a:t>
            </a:r>
          </a:p>
        </p:txBody>
      </p:sp>
    </p:spTree>
    <p:extLst>
      <p:ext uri="{BB962C8B-B14F-4D97-AF65-F5344CB8AC3E}">
        <p14:creationId xmlns:p14="http://schemas.microsoft.com/office/powerpoint/2010/main" val="553148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B709-DD5A-44CC-A682-80B81542342D}"/>
              </a:ext>
            </a:extLst>
          </p:cNvPr>
          <p:cNvSpPr>
            <a:spLocks noGrp="1"/>
          </p:cNvSpPr>
          <p:nvPr>
            <p:ph type="title"/>
          </p:nvPr>
        </p:nvSpPr>
        <p:spPr/>
        <p:txBody>
          <a:bodyPr/>
          <a:lstStyle/>
          <a:p>
            <a:r>
              <a:rPr lang="en-US" dirty="0"/>
              <a:t>Logistics of CSSI Intermediate Track CS 97</a:t>
            </a:r>
          </a:p>
        </p:txBody>
      </p:sp>
      <p:sp>
        <p:nvSpPr>
          <p:cNvPr id="3" name="Content Placeholder 2">
            <a:extLst>
              <a:ext uri="{FF2B5EF4-FFF2-40B4-BE49-F238E27FC236}">
                <a16:creationId xmlns:a16="http://schemas.microsoft.com/office/drawing/2014/main" id="{CE385ABB-7BEF-4724-9553-056C70A5337A}"/>
              </a:ext>
            </a:extLst>
          </p:cNvPr>
          <p:cNvSpPr>
            <a:spLocks noGrp="1"/>
          </p:cNvSpPr>
          <p:nvPr>
            <p:ph idx="1"/>
          </p:nvPr>
        </p:nvSpPr>
        <p:spPr/>
        <p:txBody>
          <a:bodyPr>
            <a:normAutofit/>
          </a:bodyPr>
          <a:lstStyle/>
          <a:p>
            <a:r>
              <a:rPr lang="en-US" dirty="0"/>
              <a:t>Basic structure</a:t>
            </a:r>
          </a:p>
          <a:p>
            <a:pPr lvl="1"/>
            <a:r>
              <a:rPr lang="en-US" dirty="0"/>
              <a:t>Mornings (9am-1</a:t>
            </a:r>
            <a:r>
              <a:rPr lang="en-US" altLang="zh-CN" dirty="0"/>
              <a:t>1:50</a:t>
            </a:r>
            <a:r>
              <a:rPr lang="en-US" dirty="0"/>
              <a:t>pm): </a:t>
            </a:r>
          </a:p>
          <a:p>
            <a:pPr lvl="2"/>
            <a:r>
              <a:rPr lang="en-US" dirty="0"/>
              <a:t>Lecture time</a:t>
            </a:r>
          </a:p>
          <a:p>
            <a:pPr lvl="2"/>
            <a:r>
              <a:rPr lang="en-US" altLang="zh-CN" dirty="0"/>
              <a:t>One or t</a:t>
            </a:r>
            <a:r>
              <a:rPr lang="en-US" dirty="0"/>
              <a:t>wo breaks in the middle</a:t>
            </a:r>
          </a:p>
          <a:p>
            <a:pPr lvl="1"/>
            <a:r>
              <a:rPr lang="en-US" dirty="0"/>
              <a:t>Afternoons (1pm-4pm): </a:t>
            </a:r>
          </a:p>
          <a:p>
            <a:pPr lvl="2"/>
            <a:r>
              <a:rPr lang="en-US" altLang="zh-CN" dirty="0"/>
              <a:t>S</a:t>
            </a:r>
            <a:r>
              <a:rPr lang="en-US" dirty="0"/>
              <a:t>mall cohort (a) discussion sessions and (b) </a:t>
            </a:r>
            <a:r>
              <a:rPr lang="en-US" altLang="zh-CN" dirty="0"/>
              <a:t>lab</a:t>
            </a:r>
            <a:r>
              <a:rPr lang="en-US" dirty="0"/>
              <a:t>s led by </a:t>
            </a:r>
            <a:r>
              <a:rPr lang="en-US" altLang="zh-CN" dirty="0"/>
              <a:t>TA</a:t>
            </a:r>
            <a:r>
              <a:rPr lang="en-US" dirty="0"/>
              <a:t>s</a:t>
            </a:r>
          </a:p>
          <a:p>
            <a:pPr lvl="1"/>
            <a:r>
              <a:rPr lang="en-US" dirty="0"/>
              <a:t>Seminar days (06/28 &amp; 07/08) afternoons:</a:t>
            </a:r>
          </a:p>
          <a:p>
            <a:pPr lvl="2"/>
            <a:r>
              <a:rPr lang="en-US" dirty="0"/>
              <a:t>1-2:30</a:t>
            </a:r>
            <a:r>
              <a:rPr lang="zh-CN" altLang="en-US" dirty="0"/>
              <a:t> </a:t>
            </a:r>
            <a:r>
              <a:rPr lang="en-US" altLang="zh-CN" dirty="0"/>
              <a:t>pm</a:t>
            </a:r>
            <a:r>
              <a:rPr lang="en-US" dirty="0"/>
              <a:t>, seminars by guest speakers</a:t>
            </a:r>
          </a:p>
          <a:p>
            <a:pPr lvl="1"/>
            <a:r>
              <a:rPr lang="en-US" dirty="0"/>
              <a:t>Last Day</a:t>
            </a:r>
          </a:p>
          <a:p>
            <a:pPr lvl="2"/>
            <a:r>
              <a:rPr lang="en-US" dirty="0"/>
              <a:t>Course project presentation by every team</a:t>
            </a:r>
          </a:p>
        </p:txBody>
      </p:sp>
      <p:sp>
        <p:nvSpPr>
          <p:cNvPr id="4" name="Slide Number Placeholder 3">
            <a:extLst>
              <a:ext uri="{FF2B5EF4-FFF2-40B4-BE49-F238E27FC236}">
                <a16:creationId xmlns:a16="http://schemas.microsoft.com/office/drawing/2014/main" id="{F23242E5-86DB-448B-BE68-6096026352C8}"/>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6</a:t>
            </a:fld>
            <a:endParaRPr lang="en-US" dirty="0">
              <a:solidFill>
                <a:prstClr val="black"/>
              </a:solidFill>
              <a:latin typeface="Calibri"/>
            </a:endParaRPr>
          </a:p>
        </p:txBody>
      </p:sp>
    </p:spTree>
    <p:extLst>
      <p:ext uri="{BB962C8B-B14F-4D97-AF65-F5344CB8AC3E}">
        <p14:creationId xmlns:p14="http://schemas.microsoft.com/office/powerpoint/2010/main" val="1444954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Data Science Life Cycle</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2149061" y="1595105"/>
            <a:ext cx="3573147" cy="469746"/>
          </a:xfrm>
        </p:spPr>
        <p:txBody>
          <a:bodyPr>
            <a:normAutofit fontScale="70000" lnSpcReduction="20000"/>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60</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2452304" y="2170564"/>
            <a:ext cx="2966663" cy="53939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2452304" y="2817389"/>
            <a:ext cx="2966663" cy="53939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7" name="Rectangle 6">
            <a:extLst>
              <a:ext uri="{FF2B5EF4-FFF2-40B4-BE49-F238E27FC236}">
                <a16:creationId xmlns:a16="http://schemas.microsoft.com/office/drawing/2014/main" id="{888766F4-65BA-DA4A-85B0-7810114988D4}"/>
              </a:ext>
            </a:extLst>
          </p:cNvPr>
          <p:cNvSpPr/>
          <p:nvPr/>
        </p:nvSpPr>
        <p:spPr>
          <a:xfrm>
            <a:off x="2452303" y="3464215"/>
            <a:ext cx="2966663" cy="539393"/>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8" name="Rectangle 7">
            <a:extLst>
              <a:ext uri="{FF2B5EF4-FFF2-40B4-BE49-F238E27FC236}">
                <a16:creationId xmlns:a16="http://schemas.microsoft.com/office/drawing/2014/main" id="{C3A4A934-DB58-9848-BC6E-D3C2761F917A}"/>
              </a:ext>
            </a:extLst>
          </p:cNvPr>
          <p:cNvSpPr/>
          <p:nvPr/>
        </p:nvSpPr>
        <p:spPr>
          <a:xfrm>
            <a:off x="2452302" y="4109319"/>
            <a:ext cx="2966663" cy="53939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9" name="Rectangle 8">
            <a:extLst>
              <a:ext uri="{FF2B5EF4-FFF2-40B4-BE49-F238E27FC236}">
                <a16:creationId xmlns:a16="http://schemas.microsoft.com/office/drawing/2014/main" id="{B2D5EE47-9B54-8041-89A0-721E69547709}"/>
              </a:ext>
            </a:extLst>
          </p:cNvPr>
          <p:cNvSpPr/>
          <p:nvPr/>
        </p:nvSpPr>
        <p:spPr>
          <a:xfrm>
            <a:off x="2452302" y="4754423"/>
            <a:ext cx="2966663" cy="539393"/>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1" name="Rectangle 10">
            <a:extLst>
              <a:ext uri="{FF2B5EF4-FFF2-40B4-BE49-F238E27FC236}">
                <a16:creationId xmlns:a16="http://schemas.microsoft.com/office/drawing/2014/main" id="{BC25760A-CC66-B344-A546-7DE10EB2173E}"/>
              </a:ext>
            </a:extLst>
          </p:cNvPr>
          <p:cNvSpPr/>
          <p:nvPr/>
        </p:nvSpPr>
        <p:spPr>
          <a:xfrm>
            <a:off x="3192480" y="2913959"/>
            <a:ext cx="1486305" cy="369332"/>
          </a:xfrm>
          <a:prstGeom prst="rect">
            <a:avLst/>
          </a:prstGeom>
        </p:spPr>
        <p:txBody>
          <a:bodyPr wrap="square">
            <a:spAutoFit/>
          </a:bodyPr>
          <a:lstStyle/>
          <a:p>
            <a:pPr algn="ctr"/>
            <a:r>
              <a:rPr lang="en-US" sz="1800" dirty="0"/>
              <a:t>Get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3065843" y="4205890"/>
            <a:ext cx="1739579" cy="369332"/>
          </a:xfrm>
          <a:prstGeom prst="rect">
            <a:avLst/>
          </a:prstGeom>
        </p:spPr>
        <p:txBody>
          <a:bodyPr wrap="square">
            <a:spAutoFit/>
          </a:bodyPr>
          <a:lstStyle/>
          <a:p>
            <a:pPr algn="ctr"/>
            <a:r>
              <a:rPr lang="en-US" sz="18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2366450" y="4874078"/>
            <a:ext cx="3138360" cy="323165"/>
          </a:xfrm>
          <a:prstGeom prst="rect">
            <a:avLst/>
          </a:prstGeom>
        </p:spPr>
        <p:txBody>
          <a:bodyPr wrap="square">
            <a:spAutoFit/>
          </a:bodyPr>
          <a:lstStyle/>
          <a:p>
            <a:pPr algn="ctr"/>
            <a:r>
              <a:rPr lang="en-US" sz="15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123241" y="1098232"/>
            <a:ext cx="1938754" cy="4083418"/>
          </a:xfrm>
          <a:prstGeom prst="wedgeRectCallout">
            <a:avLst>
              <a:gd name="adj1" fmla="val 28451"/>
              <a:gd name="adj2" fmla="val 62122"/>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286073" y="2336730"/>
            <a:ext cx="3848255" cy="1401409"/>
          </a:xfrm>
          <a:prstGeom prst="rect">
            <a:avLst/>
          </a:prstGeom>
          <a:noFill/>
        </p:spPr>
        <p:txBody>
          <a:bodyPr wrap="square" rtlCol="0">
            <a:spAutoFit/>
          </a:bodyPr>
          <a:lstStyle/>
          <a:p>
            <a:pPr>
              <a:lnSpc>
                <a:spcPct val="200000"/>
              </a:lnSpc>
            </a:pPr>
            <a:r>
              <a:rPr lang="en-US" sz="1500" dirty="0"/>
              <a:t>Plot the data.</a:t>
            </a:r>
          </a:p>
          <a:p>
            <a:pPr>
              <a:lnSpc>
                <a:spcPct val="200000"/>
              </a:lnSpc>
            </a:pPr>
            <a:r>
              <a:rPr lang="en-US" sz="1500" dirty="0"/>
              <a:t>Are there anomalies or egregious issues?</a:t>
            </a:r>
          </a:p>
          <a:p>
            <a:pPr>
              <a:lnSpc>
                <a:spcPct val="200000"/>
              </a:lnSpc>
            </a:pPr>
            <a:r>
              <a:rPr lang="en-US" sz="1500" dirty="0"/>
              <a:t>Are there patterns?</a:t>
            </a:r>
          </a:p>
        </p:txBody>
      </p:sp>
      <p:sp>
        <p:nvSpPr>
          <p:cNvPr id="16" name="Rectangle 15">
            <a:extLst>
              <a:ext uri="{FF2B5EF4-FFF2-40B4-BE49-F238E27FC236}">
                <a16:creationId xmlns:a16="http://schemas.microsoft.com/office/drawing/2014/main" id="{5582D5D3-75F2-96FD-36F5-01081CE3C6DA}"/>
              </a:ext>
            </a:extLst>
          </p:cNvPr>
          <p:cNvSpPr/>
          <p:nvPr/>
        </p:nvSpPr>
        <p:spPr>
          <a:xfrm>
            <a:off x="2367672" y="3579323"/>
            <a:ext cx="3135923" cy="338554"/>
          </a:xfrm>
          <a:prstGeom prst="rect">
            <a:avLst/>
          </a:prstGeom>
        </p:spPr>
        <p:txBody>
          <a:bodyPr wrap="square">
            <a:spAutoFit/>
          </a:bodyPr>
          <a:lstStyle/>
          <a:p>
            <a:pPr algn="ctr"/>
            <a:r>
              <a:rPr lang="en-US" sz="1600" dirty="0"/>
              <a:t>Explore and Preprocess the Data</a:t>
            </a:r>
          </a:p>
        </p:txBody>
      </p:sp>
    </p:spTree>
    <p:extLst>
      <p:ext uri="{BB962C8B-B14F-4D97-AF65-F5344CB8AC3E}">
        <p14:creationId xmlns:p14="http://schemas.microsoft.com/office/powerpoint/2010/main" val="310266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Data Science Life Cycle</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2149061" y="1595105"/>
            <a:ext cx="3573147" cy="469746"/>
          </a:xfrm>
        </p:spPr>
        <p:txBody>
          <a:bodyPr>
            <a:normAutofit fontScale="70000" lnSpcReduction="20000"/>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61</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2452304" y="2170564"/>
            <a:ext cx="2966663" cy="53939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2452304" y="2817389"/>
            <a:ext cx="2966663" cy="53939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7" name="Rectangle 6">
            <a:extLst>
              <a:ext uri="{FF2B5EF4-FFF2-40B4-BE49-F238E27FC236}">
                <a16:creationId xmlns:a16="http://schemas.microsoft.com/office/drawing/2014/main" id="{888766F4-65BA-DA4A-85B0-7810114988D4}"/>
              </a:ext>
            </a:extLst>
          </p:cNvPr>
          <p:cNvSpPr/>
          <p:nvPr/>
        </p:nvSpPr>
        <p:spPr>
          <a:xfrm>
            <a:off x="2452303" y="3464215"/>
            <a:ext cx="2966663" cy="539393"/>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8" name="Rectangle 7">
            <a:extLst>
              <a:ext uri="{FF2B5EF4-FFF2-40B4-BE49-F238E27FC236}">
                <a16:creationId xmlns:a16="http://schemas.microsoft.com/office/drawing/2014/main" id="{C3A4A934-DB58-9848-BC6E-D3C2761F917A}"/>
              </a:ext>
            </a:extLst>
          </p:cNvPr>
          <p:cNvSpPr/>
          <p:nvPr/>
        </p:nvSpPr>
        <p:spPr>
          <a:xfrm>
            <a:off x="2452302" y="4109319"/>
            <a:ext cx="2966663" cy="53939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9" name="Rectangle 8">
            <a:extLst>
              <a:ext uri="{FF2B5EF4-FFF2-40B4-BE49-F238E27FC236}">
                <a16:creationId xmlns:a16="http://schemas.microsoft.com/office/drawing/2014/main" id="{B2D5EE47-9B54-8041-89A0-721E69547709}"/>
              </a:ext>
            </a:extLst>
          </p:cNvPr>
          <p:cNvSpPr/>
          <p:nvPr/>
        </p:nvSpPr>
        <p:spPr>
          <a:xfrm>
            <a:off x="2452302" y="4754423"/>
            <a:ext cx="2966663" cy="539393"/>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1" name="Rectangle 10">
            <a:extLst>
              <a:ext uri="{FF2B5EF4-FFF2-40B4-BE49-F238E27FC236}">
                <a16:creationId xmlns:a16="http://schemas.microsoft.com/office/drawing/2014/main" id="{BC25760A-CC66-B344-A546-7DE10EB2173E}"/>
              </a:ext>
            </a:extLst>
          </p:cNvPr>
          <p:cNvSpPr/>
          <p:nvPr/>
        </p:nvSpPr>
        <p:spPr>
          <a:xfrm>
            <a:off x="3192480" y="2913959"/>
            <a:ext cx="1486305" cy="369332"/>
          </a:xfrm>
          <a:prstGeom prst="rect">
            <a:avLst/>
          </a:prstGeom>
        </p:spPr>
        <p:txBody>
          <a:bodyPr wrap="square">
            <a:spAutoFit/>
          </a:bodyPr>
          <a:lstStyle/>
          <a:p>
            <a:pPr algn="ctr"/>
            <a:r>
              <a:rPr lang="en-US" sz="1800" dirty="0"/>
              <a:t>Get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3065843" y="4205890"/>
            <a:ext cx="1739579" cy="369332"/>
          </a:xfrm>
          <a:prstGeom prst="rect">
            <a:avLst/>
          </a:prstGeom>
        </p:spPr>
        <p:txBody>
          <a:bodyPr wrap="square">
            <a:spAutoFit/>
          </a:bodyPr>
          <a:lstStyle/>
          <a:p>
            <a:pPr algn="ctr"/>
            <a:r>
              <a:rPr lang="en-US" sz="18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2366450" y="4874078"/>
            <a:ext cx="3138360" cy="323165"/>
          </a:xfrm>
          <a:prstGeom prst="rect">
            <a:avLst/>
          </a:prstGeom>
        </p:spPr>
        <p:txBody>
          <a:bodyPr wrap="square">
            <a:spAutoFit/>
          </a:bodyPr>
          <a:lstStyle/>
          <a:p>
            <a:pPr algn="ctr"/>
            <a:r>
              <a:rPr lang="en-US" sz="15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123241" y="1098232"/>
            <a:ext cx="1938754" cy="4083418"/>
          </a:xfrm>
          <a:prstGeom prst="wedgeRectCallout">
            <a:avLst>
              <a:gd name="adj1" fmla="val 62234"/>
              <a:gd name="adj2" fmla="val 63066"/>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286073" y="2336730"/>
            <a:ext cx="3848255" cy="1401409"/>
          </a:xfrm>
          <a:prstGeom prst="rect">
            <a:avLst/>
          </a:prstGeom>
          <a:noFill/>
        </p:spPr>
        <p:txBody>
          <a:bodyPr wrap="square" rtlCol="0">
            <a:spAutoFit/>
          </a:bodyPr>
          <a:lstStyle/>
          <a:p>
            <a:pPr>
              <a:lnSpc>
                <a:spcPct val="200000"/>
              </a:lnSpc>
            </a:pPr>
            <a:r>
              <a:rPr lang="en-US" sz="1500" dirty="0"/>
              <a:t>Build a model.</a:t>
            </a:r>
          </a:p>
          <a:p>
            <a:pPr>
              <a:lnSpc>
                <a:spcPct val="200000"/>
              </a:lnSpc>
            </a:pPr>
            <a:r>
              <a:rPr lang="en-US" sz="1500" dirty="0"/>
              <a:t>Fit the model.</a:t>
            </a:r>
          </a:p>
          <a:p>
            <a:pPr>
              <a:lnSpc>
                <a:spcPct val="200000"/>
              </a:lnSpc>
            </a:pPr>
            <a:r>
              <a:rPr lang="en-US" sz="1500" dirty="0"/>
              <a:t>Validate the model.</a:t>
            </a:r>
          </a:p>
        </p:txBody>
      </p:sp>
      <p:sp>
        <p:nvSpPr>
          <p:cNvPr id="17" name="Rectangle 16">
            <a:extLst>
              <a:ext uri="{FF2B5EF4-FFF2-40B4-BE49-F238E27FC236}">
                <a16:creationId xmlns:a16="http://schemas.microsoft.com/office/drawing/2014/main" id="{764BDF51-CBE0-74D2-2599-D555CAB382E0}"/>
              </a:ext>
            </a:extLst>
          </p:cNvPr>
          <p:cNvSpPr/>
          <p:nvPr/>
        </p:nvSpPr>
        <p:spPr>
          <a:xfrm>
            <a:off x="2367672" y="3579323"/>
            <a:ext cx="3135923" cy="338554"/>
          </a:xfrm>
          <a:prstGeom prst="rect">
            <a:avLst/>
          </a:prstGeom>
        </p:spPr>
        <p:txBody>
          <a:bodyPr wrap="square">
            <a:spAutoFit/>
          </a:bodyPr>
          <a:lstStyle/>
          <a:p>
            <a:pPr algn="ctr"/>
            <a:r>
              <a:rPr lang="en-US" sz="1600" dirty="0"/>
              <a:t>Explore and Preprocess the Data</a:t>
            </a:r>
          </a:p>
        </p:txBody>
      </p:sp>
    </p:spTree>
    <p:extLst>
      <p:ext uri="{BB962C8B-B14F-4D97-AF65-F5344CB8AC3E}">
        <p14:creationId xmlns:p14="http://schemas.microsoft.com/office/powerpoint/2010/main" val="494516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C1D4B-78E1-FE49-8162-D80594403CE8}"/>
              </a:ext>
            </a:extLst>
          </p:cNvPr>
          <p:cNvSpPr>
            <a:spLocks noGrp="1"/>
          </p:cNvSpPr>
          <p:nvPr>
            <p:ph type="title"/>
          </p:nvPr>
        </p:nvSpPr>
        <p:spPr/>
        <p:txBody>
          <a:bodyPr/>
          <a:lstStyle/>
          <a:p>
            <a:r>
              <a:rPr lang="en-US" dirty="0"/>
              <a:t>Data Science Life Cycle</a:t>
            </a:r>
          </a:p>
        </p:txBody>
      </p:sp>
      <p:sp>
        <p:nvSpPr>
          <p:cNvPr id="3" name="Content Placeholder 2">
            <a:extLst>
              <a:ext uri="{FF2B5EF4-FFF2-40B4-BE49-F238E27FC236}">
                <a16:creationId xmlns:a16="http://schemas.microsoft.com/office/drawing/2014/main" id="{749982A2-01F4-9740-97F8-2A1D66632268}"/>
              </a:ext>
            </a:extLst>
          </p:cNvPr>
          <p:cNvSpPr>
            <a:spLocks noGrp="1"/>
          </p:cNvSpPr>
          <p:nvPr>
            <p:ph idx="1"/>
          </p:nvPr>
        </p:nvSpPr>
        <p:spPr>
          <a:xfrm>
            <a:off x="2149061" y="1595105"/>
            <a:ext cx="3573147" cy="469746"/>
          </a:xfrm>
        </p:spPr>
        <p:txBody>
          <a:bodyPr>
            <a:normAutofit fontScale="70000" lnSpcReduction="20000"/>
          </a:bodyPr>
          <a:lstStyle/>
          <a:p>
            <a:r>
              <a:rPr lang="en-US" dirty="0"/>
              <a:t>The Data Science Process </a:t>
            </a:r>
          </a:p>
        </p:txBody>
      </p:sp>
      <p:sp>
        <p:nvSpPr>
          <p:cNvPr id="4" name="Slide Number Placeholder 3">
            <a:extLst>
              <a:ext uri="{FF2B5EF4-FFF2-40B4-BE49-F238E27FC236}">
                <a16:creationId xmlns:a16="http://schemas.microsoft.com/office/drawing/2014/main" id="{2AB646AA-94DE-214F-8E64-56064F45F51E}"/>
              </a:ext>
            </a:extLst>
          </p:cNvPr>
          <p:cNvSpPr>
            <a:spLocks noGrp="1"/>
          </p:cNvSpPr>
          <p:nvPr>
            <p:ph type="sldNum" sz="quarter" idx="12"/>
          </p:nvPr>
        </p:nvSpPr>
        <p:spPr/>
        <p:txBody>
          <a:bodyPr/>
          <a:lstStyle/>
          <a:p>
            <a:fld id="{AD29F1E6-0A42-6342-8A19-FA364A33AB30}" type="slidenum">
              <a:rPr lang="en-US" smtClean="0"/>
              <a:t>62</a:t>
            </a:fld>
            <a:endParaRPr lang="en-US"/>
          </a:p>
        </p:txBody>
      </p:sp>
      <p:sp>
        <p:nvSpPr>
          <p:cNvPr id="5" name="Rectangle 4">
            <a:extLst>
              <a:ext uri="{FF2B5EF4-FFF2-40B4-BE49-F238E27FC236}">
                <a16:creationId xmlns:a16="http://schemas.microsoft.com/office/drawing/2014/main" id="{52036DB2-A2A1-0042-86DF-7D4F6BBBC6D6}"/>
              </a:ext>
            </a:extLst>
          </p:cNvPr>
          <p:cNvSpPr/>
          <p:nvPr/>
        </p:nvSpPr>
        <p:spPr>
          <a:xfrm>
            <a:off x="2452304" y="2170564"/>
            <a:ext cx="2966663" cy="53939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solidFill>
                  <a:schemeClr val="tx1"/>
                </a:solidFill>
              </a:rPr>
              <a:t>Ask an interesting question</a:t>
            </a:r>
          </a:p>
        </p:txBody>
      </p:sp>
      <p:sp>
        <p:nvSpPr>
          <p:cNvPr id="6" name="Rectangle 5">
            <a:extLst>
              <a:ext uri="{FF2B5EF4-FFF2-40B4-BE49-F238E27FC236}">
                <a16:creationId xmlns:a16="http://schemas.microsoft.com/office/drawing/2014/main" id="{C8D37DB1-E011-E644-9F3F-EE1F5B8F3AB4}"/>
              </a:ext>
            </a:extLst>
          </p:cNvPr>
          <p:cNvSpPr/>
          <p:nvPr/>
        </p:nvSpPr>
        <p:spPr>
          <a:xfrm>
            <a:off x="2452304" y="2817389"/>
            <a:ext cx="2966663" cy="53939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7" name="Rectangle 6">
            <a:extLst>
              <a:ext uri="{FF2B5EF4-FFF2-40B4-BE49-F238E27FC236}">
                <a16:creationId xmlns:a16="http://schemas.microsoft.com/office/drawing/2014/main" id="{888766F4-65BA-DA4A-85B0-7810114988D4}"/>
              </a:ext>
            </a:extLst>
          </p:cNvPr>
          <p:cNvSpPr/>
          <p:nvPr/>
        </p:nvSpPr>
        <p:spPr>
          <a:xfrm>
            <a:off x="2452303" y="3464215"/>
            <a:ext cx="2966663" cy="539393"/>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8" name="Rectangle 7">
            <a:extLst>
              <a:ext uri="{FF2B5EF4-FFF2-40B4-BE49-F238E27FC236}">
                <a16:creationId xmlns:a16="http://schemas.microsoft.com/office/drawing/2014/main" id="{C3A4A934-DB58-9848-BC6E-D3C2761F917A}"/>
              </a:ext>
            </a:extLst>
          </p:cNvPr>
          <p:cNvSpPr/>
          <p:nvPr/>
        </p:nvSpPr>
        <p:spPr>
          <a:xfrm>
            <a:off x="2452302" y="4109319"/>
            <a:ext cx="2966663" cy="53939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9" name="Rectangle 8">
            <a:extLst>
              <a:ext uri="{FF2B5EF4-FFF2-40B4-BE49-F238E27FC236}">
                <a16:creationId xmlns:a16="http://schemas.microsoft.com/office/drawing/2014/main" id="{B2D5EE47-9B54-8041-89A0-721E69547709}"/>
              </a:ext>
            </a:extLst>
          </p:cNvPr>
          <p:cNvSpPr/>
          <p:nvPr/>
        </p:nvSpPr>
        <p:spPr>
          <a:xfrm>
            <a:off x="2452302" y="4754423"/>
            <a:ext cx="2966663" cy="539393"/>
          </a:xfrm>
          <a:prstGeom prst="rect">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1" name="Rectangle 10">
            <a:extLst>
              <a:ext uri="{FF2B5EF4-FFF2-40B4-BE49-F238E27FC236}">
                <a16:creationId xmlns:a16="http://schemas.microsoft.com/office/drawing/2014/main" id="{BC25760A-CC66-B344-A546-7DE10EB2173E}"/>
              </a:ext>
            </a:extLst>
          </p:cNvPr>
          <p:cNvSpPr/>
          <p:nvPr/>
        </p:nvSpPr>
        <p:spPr>
          <a:xfrm>
            <a:off x="3192480" y="2913959"/>
            <a:ext cx="1486305" cy="369332"/>
          </a:xfrm>
          <a:prstGeom prst="rect">
            <a:avLst/>
          </a:prstGeom>
        </p:spPr>
        <p:txBody>
          <a:bodyPr wrap="square">
            <a:spAutoFit/>
          </a:bodyPr>
          <a:lstStyle/>
          <a:p>
            <a:pPr algn="ctr"/>
            <a:r>
              <a:rPr lang="en-US" sz="1800" dirty="0"/>
              <a:t>Get the Data</a:t>
            </a:r>
          </a:p>
        </p:txBody>
      </p:sp>
      <p:sp>
        <p:nvSpPr>
          <p:cNvPr id="13" name="Rectangle 12">
            <a:extLst>
              <a:ext uri="{FF2B5EF4-FFF2-40B4-BE49-F238E27FC236}">
                <a16:creationId xmlns:a16="http://schemas.microsoft.com/office/drawing/2014/main" id="{0B036C9A-CBB7-F643-A1D1-D80FAE63D06F}"/>
              </a:ext>
            </a:extLst>
          </p:cNvPr>
          <p:cNvSpPr/>
          <p:nvPr/>
        </p:nvSpPr>
        <p:spPr>
          <a:xfrm>
            <a:off x="3065843" y="4205890"/>
            <a:ext cx="1739579" cy="369332"/>
          </a:xfrm>
          <a:prstGeom prst="rect">
            <a:avLst/>
          </a:prstGeom>
        </p:spPr>
        <p:txBody>
          <a:bodyPr wrap="square">
            <a:spAutoFit/>
          </a:bodyPr>
          <a:lstStyle/>
          <a:p>
            <a:pPr algn="ctr"/>
            <a:r>
              <a:rPr lang="en-US" sz="1800" dirty="0">
                <a:solidFill>
                  <a:schemeClr val="bg1">
                    <a:lumMod val="85000"/>
                  </a:schemeClr>
                </a:solidFill>
              </a:rPr>
              <a:t>Model the Data</a:t>
            </a:r>
          </a:p>
        </p:txBody>
      </p:sp>
      <p:sp>
        <p:nvSpPr>
          <p:cNvPr id="14" name="Rectangle 13">
            <a:extLst>
              <a:ext uri="{FF2B5EF4-FFF2-40B4-BE49-F238E27FC236}">
                <a16:creationId xmlns:a16="http://schemas.microsoft.com/office/drawing/2014/main" id="{FDB6A224-4C3B-4B45-9275-560AFE7B89FC}"/>
              </a:ext>
            </a:extLst>
          </p:cNvPr>
          <p:cNvSpPr/>
          <p:nvPr/>
        </p:nvSpPr>
        <p:spPr>
          <a:xfrm>
            <a:off x="2366450" y="4874078"/>
            <a:ext cx="3138360" cy="323165"/>
          </a:xfrm>
          <a:prstGeom prst="rect">
            <a:avLst/>
          </a:prstGeom>
        </p:spPr>
        <p:txBody>
          <a:bodyPr wrap="square">
            <a:spAutoFit/>
          </a:bodyPr>
          <a:lstStyle/>
          <a:p>
            <a:pPr algn="ctr"/>
            <a:r>
              <a:rPr lang="en-US" sz="1500" dirty="0">
                <a:solidFill>
                  <a:schemeClr val="bg1"/>
                </a:solidFill>
              </a:rPr>
              <a:t>Communicate/Visualize the Results</a:t>
            </a:r>
          </a:p>
        </p:txBody>
      </p:sp>
      <p:sp>
        <p:nvSpPr>
          <p:cNvPr id="10" name="Rectangular Callout 9">
            <a:extLst>
              <a:ext uri="{FF2B5EF4-FFF2-40B4-BE49-F238E27FC236}">
                <a16:creationId xmlns:a16="http://schemas.microsoft.com/office/drawing/2014/main" id="{E9AA184A-FC15-1B42-81D6-2B2C751FB91A}"/>
              </a:ext>
            </a:extLst>
          </p:cNvPr>
          <p:cNvSpPr/>
          <p:nvPr/>
        </p:nvSpPr>
        <p:spPr>
          <a:xfrm rot="5400000">
            <a:off x="7123241" y="1098232"/>
            <a:ext cx="1938754" cy="4083418"/>
          </a:xfrm>
          <a:prstGeom prst="wedgeRectCallout">
            <a:avLst>
              <a:gd name="adj1" fmla="val 99594"/>
              <a:gd name="adj2" fmla="val 62500"/>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dirty="0"/>
          </a:p>
        </p:txBody>
      </p:sp>
      <p:sp>
        <p:nvSpPr>
          <p:cNvPr id="15" name="TextBox 14">
            <a:extLst>
              <a:ext uri="{FF2B5EF4-FFF2-40B4-BE49-F238E27FC236}">
                <a16:creationId xmlns:a16="http://schemas.microsoft.com/office/drawing/2014/main" id="{BEE63FAF-5897-8D41-A62C-4D5CF40BB7F7}"/>
              </a:ext>
            </a:extLst>
          </p:cNvPr>
          <p:cNvSpPr txBox="1"/>
          <p:nvPr/>
        </p:nvSpPr>
        <p:spPr>
          <a:xfrm>
            <a:off x="6286073" y="2336728"/>
            <a:ext cx="3848255" cy="1863074"/>
          </a:xfrm>
          <a:prstGeom prst="rect">
            <a:avLst/>
          </a:prstGeom>
          <a:noFill/>
        </p:spPr>
        <p:txBody>
          <a:bodyPr wrap="square" rtlCol="0">
            <a:spAutoFit/>
          </a:bodyPr>
          <a:lstStyle/>
          <a:p>
            <a:pPr>
              <a:lnSpc>
                <a:spcPct val="200000"/>
              </a:lnSpc>
            </a:pPr>
            <a:r>
              <a:rPr lang="en-US" sz="1500" dirty="0"/>
              <a:t>What did we learn?</a:t>
            </a:r>
          </a:p>
          <a:p>
            <a:pPr>
              <a:lnSpc>
                <a:spcPct val="200000"/>
              </a:lnSpc>
            </a:pPr>
            <a:r>
              <a:rPr lang="en-US" sz="1500" dirty="0"/>
              <a:t>Do the results make sense?</a:t>
            </a:r>
          </a:p>
          <a:p>
            <a:pPr>
              <a:lnSpc>
                <a:spcPct val="200000"/>
              </a:lnSpc>
            </a:pPr>
            <a:r>
              <a:rPr lang="en-US" sz="1500" dirty="0"/>
              <a:t>Can we effectively tell a story?</a:t>
            </a:r>
          </a:p>
          <a:p>
            <a:pPr>
              <a:lnSpc>
                <a:spcPct val="200000"/>
              </a:lnSpc>
            </a:pPr>
            <a:endParaRPr lang="en-US" sz="1500" dirty="0"/>
          </a:p>
        </p:txBody>
      </p:sp>
      <p:sp>
        <p:nvSpPr>
          <p:cNvPr id="16" name="Rectangle 15">
            <a:extLst>
              <a:ext uri="{FF2B5EF4-FFF2-40B4-BE49-F238E27FC236}">
                <a16:creationId xmlns:a16="http://schemas.microsoft.com/office/drawing/2014/main" id="{0FB0CE1F-DE89-19DB-ED43-3ECFC0B695A3}"/>
              </a:ext>
            </a:extLst>
          </p:cNvPr>
          <p:cNvSpPr/>
          <p:nvPr/>
        </p:nvSpPr>
        <p:spPr>
          <a:xfrm>
            <a:off x="2367672" y="3579323"/>
            <a:ext cx="3135923" cy="338554"/>
          </a:xfrm>
          <a:prstGeom prst="rect">
            <a:avLst/>
          </a:prstGeom>
        </p:spPr>
        <p:txBody>
          <a:bodyPr wrap="square">
            <a:spAutoFit/>
          </a:bodyPr>
          <a:lstStyle/>
          <a:p>
            <a:pPr algn="ctr"/>
            <a:r>
              <a:rPr lang="en-US" sz="1600" dirty="0"/>
              <a:t>Explore and Preprocess the Data</a:t>
            </a:r>
          </a:p>
        </p:txBody>
      </p:sp>
    </p:spTree>
    <p:extLst>
      <p:ext uri="{BB962C8B-B14F-4D97-AF65-F5344CB8AC3E}">
        <p14:creationId xmlns:p14="http://schemas.microsoft.com/office/powerpoint/2010/main" val="17778331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905000" y="228600"/>
            <a:ext cx="8382000" cy="838200"/>
          </a:xfrm>
        </p:spPr>
        <p:txBody>
          <a:bodyPr/>
          <a:lstStyle/>
          <a:p>
            <a:pPr eaLnBrk="1" hangingPunct="1"/>
            <a:r>
              <a:rPr lang="en-US" dirty="0"/>
              <a:t>1. Introduction</a:t>
            </a:r>
          </a:p>
        </p:txBody>
      </p:sp>
      <p:sp>
        <p:nvSpPr>
          <p:cNvPr id="11268" name="Rectangle 3"/>
          <p:cNvSpPr>
            <a:spLocks noGrp="1" noChangeArrowheads="1"/>
          </p:cNvSpPr>
          <p:nvPr>
            <p:ph idx="1"/>
          </p:nvPr>
        </p:nvSpPr>
        <p:spPr>
          <a:xfrm>
            <a:off x="1905000" y="1295400"/>
            <a:ext cx="8229600" cy="5257800"/>
          </a:xfrm>
        </p:spPr>
        <p:txBody>
          <a:bodyPr>
            <a:normAutofit/>
          </a:bodyPr>
          <a:lstStyle/>
          <a:p>
            <a:pPr eaLnBrk="1" hangingPunct="1">
              <a:lnSpc>
                <a:spcPct val="150000"/>
              </a:lnSpc>
              <a:tabLst>
                <a:tab pos="6178550" algn="l"/>
              </a:tabLst>
            </a:pPr>
            <a:r>
              <a:rPr lang="en-US" sz="2800" dirty="0"/>
              <a:t>Why data science?</a:t>
            </a:r>
          </a:p>
          <a:p>
            <a:pPr eaLnBrk="1" hangingPunct="1">
              <a:lnSpc>
                <a:spcPct val="150000"/>
              </a:lnSpc>
              <a:tabLst>
                <a:tab pos="6178550" algn="l"/>
              </a:tabLst>
            </a:pPr>
            <a:r>
              <a:rPr lang="en-US" sz="2800" dirty="0"/>
              <a:t>What is data science?</a:t>
            </a:r>
          </a:p>
          <a:p>
            <a:pPr lvl="1">
              <a:lnSpc>
                <a:spcPct val="150000"/>
              </a:lnSpc>
              <a:tabLst>
                <a:tab pos="6178550" algn="l"/>
              </a:tabLst>
            </a:pPr>
            <a:r>
              <a:rPr lang="en-US" sz="2400" dirty="0"/>
              <a:t>What are the data?</a:t>
            </a:r>
          </a:p>
          <a:p>
            <a:pPr lvl="1">
              <a:lnSpc>
                <a:spcPct val="150000"/>
              </a:lnSpc>
              <a:tabLst>
                <a:tab pos="6178550" algn="l"/>
              </a:tabLst>
            </a:pPr>
            <a:r>
              <a:rPr lang="en-US" sz="2400" dirty="0"/>
              <a:t>What are the functions?</a:t>
            </a:r>
          </a:p>
          <a:p>
            <a:pPr lvl="1">
              <a:lnSpc>
                <a:spcPct val="150000"/>
              </a:lnSpc>
              <a:tabLst>
                <a:tab pos="6178550" algn="l"/>
              </a:tabLst>
            </a:pPr>
            <a:r>
              <a:rPr lang="en-US" sz="2400" dirty="0"/>
              <a:t>What is a typical life cycle?</a:t>
            </a:r>
          </a:p>
          <a:p>
            <a:pPr eaLnBrk="1" hangingPunct="1">
              <a:lnSpc>
                <a:spcPct val="150000"/>
              </a:lnSpc>
              <a:tabLst>
                <a:tab pos="6178550" algn="l"/>
              </a:tabLst>
            </a:pPr>
            <a:r>
              <a:rPr lang="en-US" sz="2800" dirty="0"/>
              <a:t>Content covered by this course</a:t>
            </a:r>
          </a:p>
        </p:txBody>
      </p:sp>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DFBCA58D-7F08-465F-B5FA-544F68E59DCA}" type="slidenum">
              <a:rPr lang="en-US" sz="1400"/>
              <a:pPr eaLnBrk="1" hangingPunct="1"/>
              <a:t>63</a:t>
            </a:fld>
            <a:endParaRPr lang="en-US" sz="1400"/>
          </a:p>
        </p:txBody>
      </p:sp>
      <p:sp>
        <p:nvSpPr>
          <p:cNvPr id="11269" name="AutoShape 4"/>
          <p:cNvSpPr>
            <a:spLocks noChangeArrowheads="1"/>
          </p:cNvSpPr>
          <p:nvPr/>
        </p:nvSpPr>
        <p:spPr bwMode="auto">
          <a:xfrm rot="9724325">
            <a:off x="6743262" y="4775640"/>
            <a:ext cx="381000" cy="304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800080"/>
          </a:solidFill>
          <a:ln w="9525">
            <a:solidFill>
              <a:schemeClr val="tx1"/>
            </a:solidFill>
            <a:miter lim="800000"/>
            <a:headEnd/>
            <a:tailEnd/>
          </a:ln>
        </p:spPr>
        <p:txBody>
          <a:bodyPr wrap="none" anchor="ctr"/>
          <a:lstStyle/>
          <a:p>
            <a:endParaRPr lang="en-US" sz="2800"/>
          </a:p>
        </p:txBody>
      </p:sp>
    </p:spTree>
    <p:extLst>
      <p:ext uri="{BB962C8B-B14F-4D97-AF65-F5344CB8AC3E}">
        <p14:creationId xmlns:p14="http://schemas.microsoft.com/office/powerpoint/2010/main" val="2857331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Content</a:t>
            </a:r>
          </a:p>
        </p:txBody>
      </p:sp>
      <p:sp>
        <p:nvSpPr>
          <p:cNvPr id="3" name="Content Placeholder 2"/>
          <p:cNvSpPr>
            <a:spLocks noGrp="1"/>
          </p:cNvSpPr>
          <p:nvPr>
            <p:ph idx="1"/>
          </p:nvPr>
        </p:nvSpPr>
        <p:spPr/>
        <p:txBody>
          <a:bodyPr>
            <a:normAutofit/>
          </a:bodyPr>
          <a:lstStyle/>
          <a:p>
            <a:r>
              <a:rPr lang="en-US" dirty="0"/>
              <a:t>Functions to be covered</a:t>
            </a:r>
          </a:p>
          <a:p>
            <a:pPr lvl="1"/>
            <a:r>
              <a:rPr lang="en-US" dirty="0"/>
              <a:t>Prediction/regression and classification</a:t>
            </a:r>
          </a:p>
          <a:p>
            <a:pPr lvl="1"/>
            <a:r>
              <a:rPr lang="en-US" dirty="0"/>
              <a:t>Clustering</a:t>
            </a:r>
          </a:p>
          <a:p>
            <a:pPr lvl="1"/>
            <a:endParaRPr lang="en-US" dirty="0"/>
          </a:p>
          <a:p>
            <a:r>
              <a:rPr lang="en-US" dirty="0"/>
              <a:t>Data types to be covered</a:t>
            </a:r>
          </a:p>
          <a:p>
            <a:pPr lvl="1"/>
            <a:r>
              <a:rPr lang="en-US" b="1" dirty="0">
                <a:solidFill>
                  <a:srgbClr val="FF0000"/>
                </a:solidFill>
              </a:rPr>
              <a:t>Vector data</a:t>
            </a:r>
          </a:p>
          <a:p>
            <a:pPr lvl="1"/>
            <a:r>
              <a:rPr lang="en-US" dirty="0"/>
              <a:t>Sequence</a:t>
            </a:r>
          </a:p>
          <a:p>
            <a:pPr lvl="1"/>
            <a:r>
              <a:rPr lang="en-US" dirty="0"/>
              <a:t>Text</a:t>
            </a:r>
          </a:p>
          <a:p>
            <a:pPr lvl="1"/>
            <a:r>
              <a:rPr lang="en-US" dirty="0"/>
              <a:t>Image</a:t>
            </a:r>
          </a:p>
          <a:p>
            <a:pPr lvl="1"/>
            <a:r>
              <a:rPr lang="en-US" dirty="0"/>
              <a:t>Recommender System</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64</a:t>
            </a:fld>
            <a:endParaRPr lang="en-US" dirty="0">
              <a:solidFill>
                <a:prstClr val="black"/>
              </a:solidFill>
              <a:latin typeface="Calibri"/>
            </a:endParaRPr>
          </a:p>
        </p:txBody>
      </p:sp>
    </p:spTree>
    <p:extLst>
      <p:ext uri="{BB962C8B-B14F-4D97-AF65-F5344CB8AC3E}">
        <p14:creationId xmlns:p14="http://schemas.microsoft.com/office/powerpoint/2010/main" val="3470058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3C0A7-82B5-45DA-9B64-FCF83728779D}"/>
              </a:ext>
            </a:extLst>
          </p:cNvPr>
          <p:cNvSpPr>
            <a:spLocks noGrp="1"/>
          </p:cNvSpPr>
          <p:nvPr>
            <p:ph type="title"/>
          </p:nvPr>
        </p:nvSpPr>
        <p:spPr/>
        <p:txBody>
          <a:bodyPr/>
          <a:lstStyle/>
          <a:p>
            <a:r>
              <a:rPr lang="en-US" dirty="0"/>
              <a:t>Algorithm to be covered</a:t>
            </a:r>
          </a:p>
        </p:txBody>
      </p:sp>
      <p:sp>
        <p:nvSpPr>
          <p:cNvPr id="3" name="Content Placeholder 2">
            <a:extLst>
              <a:ext uri="{FF2B5EF4-FFF2-40B4-BE49-F238E27FC236}">
                <a16:creationId xmlns:a16="http://schemas.microsoft.com/office/drawing/2014/main" id="{2D7A545C-77BB-44CC-9677-13839A91952D}"/>
              </a:ext>
            </a:extLst>
          </p:cNvPr>
          <p:cNvSpPr>
            <a:spLocks noGrp="1"/>
          </p:cNvSpPr>
          <p:nvPr>
            <p:ph idx="1"/>
          </p:nvPr>
        </p:nvSpPr>
        <p:spPr/>
        <p:txBody>
          <a:bodyPr>
            <a:normAutofit fontScale="92500" lnSpcReduction="10000"/>
          </a:bodyPr>
          <a:lstStyle/>
          <a:p>
            <a:r>
              <a:rPr lang="en-US" dirty="0"/>
              <a:t>Supervised learning</a:t>
            </a:r>
          </a:p>
          <a:p>
            <a:pPr lvl="1"/>
            <a:r>
              <a:rPr lang="en-US" dirty="0"/>
              <a:t>Linear Regression</a:t>
            </a:r>
          </a:p>
          <a:p>
            <a:pPr lvl="1"/>
            <a:r>
              <a:rPr lang="en-US" dirty="0"/>
              <a:t>Logistic Regression</a:t>
            </a:r>
          </a:p>
          <a:p>
            <a:pPr lvl="1"/>
            <a:r>
              <a:rPr lang="en-US" dirty="0"/>
              <a:t>KNN</a:t>
            </a:r>
          </a:p>
          <a:p>
            <a:pPr lvl="1"/>
            <a:r>
              <a:rPr lang="en-US" dirty="0"/>
              <a:t>SVM</a:t>
            </a:r>
          </a:p>
          <a:p>
            <a:pPr lvl="1"/>
            <a:r>
              <a:rPr lang="en-US" dirty="0"/>
              <a:t>Decision Tree </a:t>
            </a:r>
          </a:p>
          <a:p>
            <a:pPr lvl="1"/>
            <a:r>
              <a:rPr lang="en-US" dirty="0"/>
              <a:t>Neural Network</a:t>
            </a:r>
          </a:p>
          <a:p>
            <a:r>
              <a:rPr lang="en-US" dirty="0"/>
              <a:t>Unsupervised learning</a:t>
            </a:r>
          </a:p>
          <a:p>
            <a:pPr lvl="1"/>
            <a:r>
              <a:rPr lang="en-US" dirty="0"/>
              <a:t>K-means</a:t>
            </a:r>
          </a:p>
          <a:p>
            <a:pPr lvl="1"/>
            <a:r>
              <a:rPr lang="en-US" dirty="0"/>
              <a:t>Hierarchical clustering</a:t>
            </a:r>
          </a:p>
          <a:p>
            <a:pPr lvl="1"/>
            <a:r>
              <a:rPr lang="en-US" dirty="0"/>
              <a:t>DBSCAN*</a:t>
            </a:r>
          </a:p>
          <a:p>
            <a:endParaRPr lang="en-US" dirty="0"/>
          </a:p>
        </p:txBody>
      </p:sp>
      <p:sp>
        <p:nvSpPr>
          <p:cNvPr id="4" name="Slide Number Placeholder 3">
            <a:extLst>
              <a:ext uri="{FF2B5EF4-FFF2-40B4-BE49-F238E27FC236}">
                <a16:creationId xmlns:a16="http://schemas.microsoft.com/office/drawing/2014/main" id="{1047F3DE-FD7F-475D-BB32-79BCBD6C0852}"/>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65</a:t>
            </a:fld>
            <a:endParaRPr lang="en-US" dirty="0">
              <a:solidFill>
                <a:prstClr val="black"/>
              </a:solidFill>
              <a:latin typeface="Calibri"/>
            </a:endParaRPr>
          </a:p>
        </p:txBody>
      </p:sp>
    </p:spTree>
    <p:extLst>
      <p:ext uri="{BB962C8B-B14F-4D97-AF65-F5344CB8AC3E}">
        <p14:creationId xmlns:p14="http://schemas.microsoft.com/office/powerpoint/2010/main" val="26381652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learn these algorithms?</a:t>
            </a:r>
          </a:p>
        </p:txBody>
      </p:sp>
      <p:sp>
        <p:nvSpPr>
          <p:cNvPr id="3" name="Content Placeholder 2"/>
          <p:cNvSpPr>
            <a:spLocks noGrp="1"/>
          </p:cNvSpPr>
          <p:nvPr>
            <p:ph idx="1"/>
          </p:nvPr>
        </p:nvSpPr>
        <p:spPr/>
        <p:txBody>
          <a:bodyPr/>
          <a:lstStyle/>
          <a:p>
            <a:r>
              <a:rPr lang="en-US" dirty="0"/>
              <a:t>Three levels</a:t>
            </a:r>
          </a:p>
          <a:p>
            <a:pPr lvl="1"/>
            <a:r>
              <a:rPr lang="en-US" dirty="0"/>
              <a:t>When is it applicable?</a:t>
            </a:r>
          </a:p>
          <a:p>
            <a:pPr lvl="2"/>
            <a:r>
              <a:rPr lang="en-US" dirty="0"/>
              <a:t>Input, output, strengths, weaknesses, [time complexity] </a:t>
            </a:r>
          </a:p>
          <a:p>
            <a:pPr lvl="1"/>
            <a:r>
              <a:rPr lang="en-US" dirty="0"/>
              <a:t>How does it work?</a:t>
            </a:r>
          </a:p>
          <a:p>
            <a:pPr lvl="2"/>
            <a:r>
              <a:rPr lang="en-US" dirty="0"/>
              <a:t>Pseudo-code, workflows, major steps</a:t>
            </a:r>
          </a:p>
          <a:p>
            <a:pPr lvl="2"/>
            <a:r>
              <a:rPr lang="en-US" dirty="0"/>
              <a:t>Can work out a toy problem by pen and paper</a:t>
            </a:r>
          </a:p>
          <a:p>
            <a:pPr lvl="2"/>
            <a:r>
              <a:rPr lang="en-US" dirty="0"/>
              <a:t>Coding</a:t>
            </a:r>
          </a:p>
          <a:p>
            <a:pPr lvl="1"/>
            <a:r>
              <a:rPr lang="en-US" dirty="0"/>
              <a:t>Why does it work?</a:t>
            </a:r>
          </a:p>
          <a:p>
            <a:pPr lvl="2"/>
            <a:r>
              <a:rPr lang="en-US" dirty="0"/>
              <a:t>Intuition, philosophy, objective, [derivation, proof]</a:t>
            </a:r>
          </a:p>
        </p:txBody>
      </p:sp>
      <p:sp>
        <p:nvSpPr>
          <p:cNvPr id="4" name="Slide Number Placeholder 3"/>
          <p:cNvSpPr>
            <a:spLocks noGrp="1"/>
          </p:cNvSpPr>
          <p:nvPr>
            <p:ph type="sldNum" sz="quarter" idx="12"/>
          </p:nvPr>
        </p:nvSpPr>
        <p:spPr/>
        <p:txBody>
          <a:bodyPr/>
          <a:lstStyle/>
          <a:p>
            <a:fld id="{F9913601-2E22-4589-A394-4D3650FFD697}"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673744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lumMod val="75000"/>
                    <a:lumOff val="25000"/>
                  </a:schemeClr>
                </a:solidFill>
              </a:rPr>
              <a:t>What skills are needed (in the long run)?</a:t>
            </a:r>
          </a:p>
        </p:txBody>
      </p:sp>
    </p:spTree>
    <p:extLst>
      <p:ext uri="{BB962C8B-B14F-4D97-AF65-F5344CB8AC3E}">
        <p14:creationId xmlns:p14="http://schemas.microsoft.com/office/powerpoint/2010/main" val="745814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1E34-8337-4206-93CB-DC19123B52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1F349B-3F2E-447E-BA34-65C10F7EA2B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A3F9274-C3A5-497D-86A7-4BE1499556D4}"/>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68</a:t>
            </a:fld>
            <a:endParaRPr lang="en-US" dirty="0">
              <a:solidFill>
                <a:prstClr val="black"/>
              </a:solidFill>
              <a:latin typeface="Calibri"/>
            </a:endParaRPr>
          </a:p>
        </p:txBody>
      </p:sp>
      <p:pic>
        <p:nvPicPr>
          <p:cNvPr id="5" name="Picture 4">
            <a:extLst>
              <a:ext uri="{FF2B5EF4-FFF2-40B4-BE49-F238E27FC236}">
                <a16:creationId xmlns:a16="http://schemas.microsoft.com/office/drawing/2014/main" id="{FE44E8BE-D5E8-4B88-A571-84B088F40D89}"/>
              </a:ext>
            </a:extLst>
          </p:cNvPr>
          <p:cNvPicPr>
            <a:picLocks noChangeAspect="1"/>
          </p:cNvPicPr>
          <p:nvPr/>
        </p:nvPicPr>
        <p:blipFill>
          <a:blip r:embed="rId2"/>
          <a:stretch>
            <a:fillRect/>
          </a:stretch>
        </p:blipFill>
        <p:spPr>
          <a:xfrm>
            <a:off x="1524000" y="1238250"/>
            <a:ext cx="9144000" cy="5143500"/>
          </a:xfrm>
          <a:prstGeom prst="rect">
            <a:avLst/>
          </a:prstGeom>
        </p:spPr>
      </p:pic>
    </p:spTree>
    <p:extLst>
      <p:ext uri="{BB962C8B-B14F-4D97-AF65-F5344CB8AC3E}">
        <p14:creationId xmlns:p14="http://schemas.microsoft.com/office/powerpoint/2010/main" val="3801922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a:xfrm>
            <a:off x="1905000" y="304800"/>
            <a:ext cx="8610600" cy="762000"/>
          </a:xfrm>
          <a:noFill/>
        </p:spPr>
        <p:txBody>
          <a:bodyPr lIns="92075" tIns="46038" rIns="92075" bIns="46038" anchor="ctr">
            <a:normAutofit/>
          </a:bodyPr>
          <a:lstStyle/>
          <a:p>
            <a:pPr eaLnBrk="1" hangingPunct="1"/>
            <a:r>
              <a:rPr lang="en-US" sz="3200" dirty="0"/>
              <a:t>More Detailed View</a:t>
            </a:r>
            <a:endParaRPr lang="en-US" sz="3600" b="0" dirty="0"/>
          </a:p>
        </p:txBody>
      </p:sp>
      <p:sp>
        <p:nvSpPr>
          <p:cNvPr id="358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fld id="{99902E44-857D-4A70-A15E-07163B495B7B}" type="slidenum">
              <a:rPr lang="en-US" sz="1400"/>
              <a:pPr eaLnBrk="1" hangingPunct="1"/>
              <a:t>69</a:t>
            </a:fld>
            <a:endParaRPr lang="en-US" sz="1400"/>
          </a:p>
        </p:txBody>
      </p:sp>
      <p:sp>
        <p:nvSpPr>
          <p:cNvPr id="35844" name="Oval 19"/>
          <p:cNvSpPr>
            <a:spLocks noChangeArrowheads="1"/>
          </p:cNvSpPr>
          <p:nvPr/>
        </p:nvSpPr>
        <p:spPr bwMode="auto">
          <a:xfrm>
            <a:off x="4953000" y="3200400"/>
            <a:ext cx="2286000" cy="1066800"/>
          </a:xfrm>
          <a:prstGeom prst="ellipse">
            <a:avLst/>
          </a:prstGeom>
          <a:solidFill>
            <a:schemeClr val="accent2"/>
          </a:solidFill>
          <a:ln w="9525">
            <a:solidFill>
              <a:schemeClr val="tx1"/>
            </a:solidFill>
            <a:miter lim="800000"/>
            <a:headEnd/>
            <a:tailEnd/>
          </a:ln>
        </p:spPr>
        <p:txBody>
          <a:bodyPr wrap="none" anchor="ctr"/>
          <a:lstStyle/>
          <a:p>
            <a:pPr algn="ctr"/>
            <a:r>
              <a:rPr lang="en-US" sz="2800" b="1" dirty="0"/>
              <a:t>Data Science</a:t>
            </a:r>
          </a:p>
        </p:txBody>
      </p:sp>
      <p:sp>
        <p:nvSpPr>
          <p:cNvPr id="35845" name="Line 13"/>
          <p:cNvSpPr>
            <a:spLocks noChangeShapeType="1"/>
          </p:cNvSpPr>
          <p:nvPr/>
        </p:nvSpPr>
        <p:spPr bwMode="auto">
          <a:xfrm>
            <a:off x="3886200" y="36576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800"/>
          </a:p>
        </p:txBody>
      </p:sp>
      <p:sp>
        <p:nvSpPr>
          <p:cNvPr id="35846" name="Line 14"/>
          <p:cNvSpPr>
            <a:spLocks noChangeShapeType="1"/>
          </p:cNvSpPr>
          <p:nvPr/>
        </p:nvSpPr>
        <p:spPr bwMode="auto">
          <a:xfrm>
            <a:off x="3810000" y="2438400"/>
            <a:ext cx="19050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800"/>
          </a:p>
        </p:txBody>
      </p:sp>
      <p:sp>
        <p:nvSpPr>
          <p:cNvPr id="35847" name="Line 15"/>
          <p:cNvSpPr>
            <a:spLocks noChangeShapeType="1"/>
          </p:cNvSpPr>
          <p:nvPr/>
        </p:nvSpPr>
        <p:spPr bwMode="auto">
          <a:xfrm flipH="1">
            <a:off x="6400800" y="2362200"/>
            <a:ext cx="190500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800"/>
          </a:p>
        </p:txBody>
      </p:sp>
      <p:sp>
        <p:nvSpPr>
          <p:cNvPr id="35848" name="Line 16"/>
          <p:cNvSpPr>
            <a:spLocks noChangeShapeType="1"/>
          </p:cNvSpPr>
          <p:nvPr/>
        </p:nvSpPr>
        <p:spPr bwMode="auto">
          <a:xfrm flipH="1">
            <a:off x="7239000" y="3657600"/>
            <a:ext cx="1066800"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800"/>
          </a:p>
        </p:txBody>
      </p:sp>
      <p:sp>
        <p:nvSpPr>
          <p:cNvPr id="35849" name="Line 17"/>
          <p:cNvSpPr>
            <a:spLocks noChangeShapeType="1"/>
          </p:cNvSpPr>
          <p:nvPr/>
        </p:nvSpPr>
        <p:spPr bwMode="auto">
          <a:xfrm flipH="1" flipV="1">
            <a:off x="6553200" y="4191000"/>
            <a:ext cx="19812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800"/>
          </a:p>
        </p:txBody>
      </p:sp>
      <p:sp>
        <p:nvSpPr>
          <p:cNvPr id="35850" name="Line 18"/>
          <p:cNvSpPr>
            <a:spLocks noChangeShapeType="1"/>
          </p:cNvSpPr>
          <p:nvPr/>
        </p:nvSpPr>
        <p:spPr bwMode="auto">
          <a:xfrm flipV="1">
            <a:off x="3962400" y="4191000"/>
            <a:ext cx="160020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800"/>
          </a:p>
        </p:txBody>
      </p:sp>
      <p:sp>
        <p:nvSpPr>
          <p:cNvPr id="35851" name="Oval 21"/>
          <p:cNvSpPr>
            <a:spLocks noChangeArrowheads="1"/>
          </p:cNvSpPr>
          <p:nvPr/>
        </p:nvSpPr>
        <p:spPr bwMode="auto">
          <a:xfrm>
            <a:off x="2590800" y="1600200"/>
            <a:ext cx="2057400" cy="838200"/>
          </a:xfrm>
          <a:prstGeom prst="ellipse">
            <a:avLst/>
          </a:prstGeom>
          <a:solidFill>
            <a:schemeClr val="accent1"/>
          </a:solidFill>
          <a:ln w="9525">
            <a:solidFill>
              <a:schemeClr val="tx1"/>
            </a:solidFill>
            <a:miter lim="800000"/>
            <a:headEnd/>
            <a:tailEnd/>
          </a:ln>
        </p:spPr>
        <p:txBody>
          <a:bodyPr wrap="none" anchor="ctr"/>
          <a:lstStyle/>
          <a:p>
            <a:pPr algn="ctr"/>
            <a:r>
              <a:rPr lang="en-US" sz="2400" dirty="0"/>
              <a:t>Machine</a:t>
            </a:r>
          </a:p>
          <a:p>
            <a:pPr algn="ctr"/>
            <a:r>
              <a:rPr lang="en-US" sz="2400" dirty="0"/>
              <a:t>Learning</a:t>
            </a:r>
          </a:p>
        </p:txBody>
      </p:sp>
      <p:sp>
        <p:nvSpPr>
          <p:cNvPr id="35852" name="Oval 22"/>
          <p:cNvSpPr>
            <a:spLocks noChangeArrowheads="1"/>
          </p:cNvSpPr>
          <p:nvPr/>
        </p:nvSpPr>
        <p:spPr bwMode="auto">
          <a:xfrm>
            <a:off x="7391400" y="1600200"/>
            <a:ext cx="2057400" cy="762000"/>
          </a:xfrm>
          <a:prstGeom prst="ellipse">
            <a:avLst/>
          </a:prstGeom>
          <a:solidFill>
            <a:schemeClr val="accent1"/>
          </a:solidFill>
          <a:ln w="9525">
            <a:solidFill>
              <a:schemeClr val="tx1"/>
            </a:solidFill>
            <a:miter lim="800000"/>
            <a:headEnd/>
            <a:tailEnd/>
          </a:ln>
        </p:spPr>
        <p:txBody>
          <a:bodyPr wrap="none" anchor="ctr"/>
          <a:lstStyle/>
          <a:p>
            <a:pPr algn="ctr"/>
            <a:r>
              <a:rPr lang="en-US" sz="2400"/>
              <a:t>Statistics</a:t>
            </a:r>
          </a:p>
        </p:txBody>
      </p:sp>
      <p:sp>
        <p:nvSpPr>
          <p:cNvPr id="35853" name="Oval 23"/>
          <p:cNvSpPr>
            <a:spLocks noChangeArrowheads="1"/>
          </p:cNvSpPr>
          <p:nvPr/>
        </p:nvSpPr>
        <p:spPr bwMode="auto">
          <a:xfrm>
            <a:off x="1828800" y="3276600"/>
            <a:ext cx="2057400" cy="838200"/>
          </a:xfrm>
          <a:prstGeom prst="ellipse">
            <a:avLst/>
          </a:prstGeom>
          <a:solidFill>
            <a:schemeClr val="accent1"/>
          </a:solidFill>
          <a:ln w="9525">
            <a:solidFill>
              <a:schemeClr val="tx1"/>
            </a:solidFill>
            <a:miter lim="800000"/>
            <a:headEnd/>
            <a:tailEnd/>
          </a:ln>
        </p:spPr>
        <p:txBody>
          <a:bodyPr wrap="none" anchor="ctr"/>
          <a:lstStyle/>
          <a:p>
            <a:pPr algn="ctr"/>
            <a:r>
              <a:rPr lang="en-US" sz="2400"/>
              <a:t>Applications</a:t>
            </a:r>
          </a:p>
        </p:txBody>
      </p:sp>
      <p:sp>
        <p:nvSpPr>
          <p:cNvPr id="35854" name="Oval 24"/>
          <p:cNvSpPr>
            <a:spLocks noChangeArrowheads="1"/>
          </p:cNvSpPr>
          <p:nvPr/>
        </p:nvSpPr>
        <p:spPr bwMode="auto">
          <a:xfrm>
            <a:off x="2057400" y="4724400"/>
            <a:ext cx="2057400" cy="838200"/>
          </a:xfrm>
          <a:prstGeom prst="ellipse">
            <a:avLst/>
          </a:prstGeom>
          <a:solidFill>
            <a:schemeClr val="accent1"/>
          </a:solidFill>
          <a:ln w="9525">
            <a:solidFill>
              <a:schemeClr val="tx1"/>
            </a:solidFill>
            <a:miter lim="800000"/>
            <a:headEnd/>
            <a:tailEnd/>
          </a:ln>
        </p:spPr>
        <p:txBody>
          <a:bodyPr wrap="none" anchor="ctr"/>
          <a:lstStyle/>
          <a:p>
            <a:pPr algn="ctr"/>
            <a:r>
              <a:rPr lang="en-US" sz="2400"/>
              <a:t>Algorithm</a:t>
            </a:r>
          </a:p>
        </p:txBody>
      </p:sp>
      <p:sp>
        <p:nvSpPr>
          <p:cNvPr id="35855" name="Oval 25"/>
          <p:cNvSpPr>
            <a:spLocks noChangeArrowheads="1"/>
          </p:cNvSpPr>
          <p:nvPr/>
        </p:nvSpPr>
        <p:spPr bwMode="auto">
          <a:xfrm>
            <a:off x="5029200" y="1600200"/>
            <a:ext cx="2057400" cy="838200"/>
          </a:xfrm>
          <a:prstGeom prst="ellipse">
            <a:avLst/>
          </a:prstGeom>
          <a:solidFill>
            <a:schemeClr val="accent1"/>
          </a:solidFill>
          <a:ln w="9525">
            <a:solidFill>
              <a:schemeClr val="tx1"/>
            </a:solidFill>
            <a:miter lim="800000"/>
            <a:headEnd/>
            <a:tailEnd/>
          </a:ln>
        </p:spPr>
        <p:txBody>
          <a:bodyPr wrap="none" anchor="ctr"/>
          <a:lstStyle/>
          <a:p>
            <a:pPr algn="ctr"/>
            <a:r>
              <a:rPr lang="en-US" sz="2400"/>
              <a:t>Pattern</a:t>
            </a:r>
          </a:p>
          <a:p>
            <a:pPr algn="ctr"/>
            <a:r>
              <a:rPr lang="en-US" sz="2400"/>
              <a:t>Recognition</a:t>
            </a:r>
          </a:p>
        </p:txBody>
      </p:sp>
      <p:sp>
        <p:nvSpPr>
          <p:cNvPr id="35856" name="Oval 26"/>
          <p:cNvSpPr>
            <a:spLocks noChangeArrowheads="1"/>
          </p:cNvSpPr>
          <p:nvPr/>
        </p:nvSpPr>
        <p:spPr bwMode="auto">
          <a:xfrm>
            <a:off x="7924800" y="4876800"/>
            <a:ext cx="2057400" cy="838200"/>
          </a:xfrm>
          <a:prstGeom prst="ellipse">
            <a:avLst/>
          </a:prstGeom>
          <a:solidFill>
            <a:schemeClr val="accent1"/>
          </a:solidFill>
          <a:ln w="9525">
            <a:solidFill>
              <a:schemeClr val="tx1"/>
            </a:solidFill>
            <a:miter lim="800000"/>
            <a:headEnd/>
            <a:tailEnd/>
          </a:ln>
        </p:spPr>
        <p:txBody>
          <a:bodyPr wrap="none" anchor="ctr"/>
          <a:lstStyle/>
          <a:p>
            <a:pPr algn="ctr"/>
            <a:r>
              <a:rPr lang="en-US" sz="1800"/>
              <a:t>High-Performance</a:t>
            </a:r>
          </a:p>
          <a:p>
            <a:pPr algn="ctr"/>
            <a:r>
              <a:rPr lang="en-US" sz="1800"/>
              <a:t>Computing</a:t>
            </a:r>
          </a:p>
        </p:txBody>
      </p:sp>
      <p:sp>
        <p:nvSpPr>
          <p:cNvPr id="35857" name="Oval 27"/>
          <p:cNvSpPr>
            <a:spLocks noChangeArrowheads="1"/>
          </p:cNvSpPr>
          <p:nvPr/>
        </p:nvSpPr>
        <p:spPr bwMode="auto">
          <a:xfrm>
            <a:off x="8305800" y="3200400"/>
            <a:ext cx="2057400" cy="838200"/>
          </a:xfrm>
          <a:prstGeom prst="ellipse">
            <a:avLst/>
          </a:prstGeom>
          <a:solidFill>
            <a:schemeClr val="accent1"/>
          </a:solidFill>
          <a:ln w="9525">
            <a:solidFill>
              <a:schemeClr val="tx1"/>
            </a:solidFill>
            <a:miter lim="800000"/>
            <a:headEnd/>
            <a:tailEnd/>
          </a:ln>
        </p:spPr>
        <p:txBody>
          <a:bodyPr wrap="none" anchor="ctr"/>
          <a:lstStyle/>
          <a:p>
            <a:pPr algn="ctr">
              <a:lnSpc>
                <a:spcPct val="110000"/>
              </a:lnSpc>
              <a:spcBef>
                <a:spcPct val="20000"/>
              </a:spcBef>
              <a:buClr>
                <a:schemeClr val="folHlink"/>
              </a:buClr>
              <a:buSzPct val="60000"/>
              <a:buFont typeface="Wingdings" pitchFamily="2" charset="2"/>
              <a:buNone/>
            </a:pPr>
            <a:r>
              <a:rPr lang="en-US" sz="2400"/>
              <a:t>Visualization</a:t>
            </a:r>
            <a:endParaRPr lang="en-US" sz="2000"/>
          </a:p>
        </p:txBody>
      </p:sp>
      <p:sp>
        <p:nvSpPr>
          <p:cNvPr id="35858" name="Line 28"/>
          <p:cNvSpPr>
            <a:spLocks noChangeShapeType="1"/>
          </p:cNvSpPr>
          <p:nvPr/>
        </p:nvSpPr>
        <p:spPr bwMode="auto">
          <a:xfrm flipH="1" flipV="1">
            <a:off x="6019800" y="4267200"/>
            <a:ext cx="0" cy="8382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800"/>
          </a:p>
        </p:txBody>
      </p:sp>
      <p:sp>
        <p:nvSpPr>
          <p:cNvPr id="35859" name="Oval 30"/>
          <p:cNvSpPr>
            <a:spLocks noChangeArrowheads="1"/>
          </p:cNvSpPr>
          <p:nvPr/>
        </p:nvSpPr>
        <p:spPr bwMode="auto">
          <a:xfrm>
            <a:off x="5029200" y="4800600"/>
            <a:ext cx="2057400" cy="838200"/>
          </a:xfrm>
          <a:prstGeom prst="ellipse">
            <a:avLst/>
          </a:prstGeom>
          <a:solidFill>
            <a:schemeClr val="accent1"/>
          </a:solidFill>
          <a:ln w="9525">
            <a:solidFill>
              <a:schemeClr val="tx1"/>
            </a:solidFill>
            <a:miter lim="800000"/>
            <a:headEnd/>
            <a:tailEnd/>
          </a:ln>
        </p:spPr>
        <p:txBody>
          <a:bodyPr wrap="none" anchor="ctr"/>
          <a:lstStyle/>
          <a:p>
            <a:pPr algn="ctr"/>
            <a:r>
              <a:rPr lang="en-US" sz="2400"/>
              <a:t>Database </a:t>
            </a:r>
          </a:p>
          <a:p>
            <a:pPr algn="ctr"/>
            <a:r>
              <a:rPr lang="en-US" sz="2400"/>
              <a:t>Technology</a:t>
            </a:r>
          </a:p>
        </p:txBody>
      </p:sp>
      <p:sp>
        <p:nvSpPr>
          <p:cNvPr id="35860" name="Line 31"/>
          <p:cNvSpPr>
            <a:spLocks noChangeShapeType="1"/>
          </p:cNvSpPr>
          <p:nvPr/>
        </p:nvSpPr>
        <p:spPr bwMode="auto">
          <a:xfrm>
            <a:off x="6019800" y="2438400"/>
            <a:ext cx="0" cy="76200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sz="2800"/>
          </a:p>
        </p:txBody>
      </p:sp>
    </p:spTree>
    <p:extLst>
      <p:ext uri="{BB962C8B-B14F-4D97-AF65-F5344CB8AC3E}">
        <p14:creationId xmlns:p14="http://schemas.microsoft.com/office/powerpoint/2010/main" val="1043065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Classrooms</a:t>
            </a:r>
          </a:p>
        </p:txBody>
      </p:sp>
      <p:sp>
        <p:nvSpPr>
          <p:cNvPr id="3" name="Content Placeholder 2"/>
          <p:cNvSpPr>
            <a:spLocks noGrp="1"/>
          </p:cNvSpPr>
          <p:nvPr>
            <p:ph idx="1"/>
          </p:nvPr>
        </p:nvSpPr>
        <p:spPr>
          <a:xfrm>
            <a:off x="609600" y="1143000"/>
            <a:ext cx="10972800" cy="5562600"/>
          </a:xfrm>
        </p:spPr>
        <p:txBody>
          <a:bodyPr>
            <a:normAutofit lnSpcReduction="10000"/>
          </a:bodyPr>
          <a:lstStyle/>
          <a:p>
            <a:r>
              <a:rPr lang="en-US" dirty="0"/>
              <a:t>Morning lecture: BH 3400</a:t>
            </a:r>
          </a:p>
          <a:p>
            <a:r>
              <a:rPr lang="en-US" dirty="0"/>
              <a:t>Afternoon discussion and lab </a:t>
            </a:r>
          </a:p>
          <a:p>
            <a:pPr lvl="1"/>
            <a:r>
              <a:rPr lang="en-US" dirty="0"/>
              <a:t>Amin </a:t>
            </a:r>
            <a:r>
              <a:rPr lang="en-US" dirty="0" err="1"/>
              <a:t>Doosti</a:t>
            </a:r>
            <a:r>
              <a:rPr lang="en-US" dirty="0"/>
              <a:t>: classroom MS 3915D</a:t>
            </a:r>
          </a:p>
          <a:p>
            <a:pPr lvl="1"/>
            <a:r>
              <a:rPr lang="en-US" dirty="0"/>
              <a:t>Howard Zhu: classroom MS 3915H </a:t>
            </a:r>
          </a:p>
          <a:p>
            <a:pPr lvl="1"/>
            <a:r>
              <a:rPr lang="en-US" dirty="0" err="1"/>
              <a:t>Weikai</a:t>
            </a:r>
            <a:r>
              <a:rPr lang="en-US" dirty="0"/>
              <a:t> Li: classroom MS 3915G</a:t>
            </a:r>
          </a:p>
          <a:p>
            <a:pPr lvl="1"/>
            <a:r>
              <a:rPr lang="en-US" dirty="0" err="1"/>
              <a:t>Zongyue</a:t>
            </a:r>
            <a:r>
              <a:rPr lang="en-US" dirty="0"/>
              <a:t> Qin: classroom MS 6201</a:t>
            </a:r>
          </a:p>
          <a:p>
            <a:r>
              <a:rPr lang="en-US" dirty="0"/>
              <a:t>For today, come back to BH 3400 at 1pm and your TA will lead you to the classroom for the afternoon session.</a:t>
            </a:r>
          </a:p>
          <a:p>
            <a:pPr lvl="1"/>
            <a:r>
              <a:rPr lang="en-US" dirty="0"/>
              <a:t>In case you want to switch your section, you need to </a:t>
            </a:r>
          </a:p>
          <a:p>
            <a:pPr lvl="2"/>
            <a:r>
              <a:rPr lang="en-US" dirty="0"/>
              <a:t>1. Talk to both TAs for their approval</a:t>
            </a:r>
          </a:p>
          <a:p>
            <a:pPr lvl="2"/>
            <a:r>
              <a:rPr lang="en-US" dirty="0"/>
              <a:t>2. Find another student in the other section to switch with you</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a:t>
            </a:fld>
            <a:endParaRPr lang="en-US" dirty="0">
              <a:solidFill>
                <a:prstClr val="black"/>
              </a:solidFill>
              <a:latin typeface="Calibri"/>
            </a:endParaRPr>
          </a:p>
        </p:txBody>
      </p:sp>
    </p:spTree>
    <p:extLst>
      <p:ext uri="{BB962C8B-B14F-4D97-AF65-F5344CB8AC3E}">
        <p14:creationId xmlns:p14="http://schemas.microsoft.com/office/powerpoint/2010/main" val="8133884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00B0F0"/>
                </a:solidFill>
              </a:rPr>
              <a:t>Use the following as your study guide to college-level data science </a:t>
            </a:r>
            <a:br>
              <a:rPr lang="en-US" dirty="0">
                <a:solidFill>
                  <a:schemeClr val="tx1">
                    <a:lumMod val="75000"/>
                    <a:lumOff val="25000"/>
                  </a:schemeClr>
                </a:solidFill>
              </a:rPr>
            </a:br>
            <a:endParaRPr lang="en-US" dirty="0">
              <a:solidFill>
                <a:schemeClr val="tx1">
                  <a:lumMod val="75000"/>
                  <a:lumOff val="25000"/>
                </a:schemeClr>
              </a:solidFill>
            </a:endParaRPr>
          </a:p>
        </p:txBody>
      </p:sp>
    </p:spTree>
    <p:extLst>
      <p:ext uri="{BB962C8B-B14F-4D97-AF65-F5344CB8AC3E}">
        <p14:creationId xmlns:p14="http://schemas.microsoft.com/office/powerpoint/2010/main" val="42746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Major Concepts Related to Probability and Statistics</a:t>
            </a:r>
          </a:p>
        </p:txBody>
      </p:sp>
      <p:sp>
        <p:nvSpPr>
          <p:cNvPr id="3" name="Content Placeholder 2"/>
          <p:cNvSpPr>
            <a:spLocks noGrp="1"/>
          </p:cNvSpPr>
          <p:nvPr>
            <p:ph idx="1"/>
          </p:nvPr>
        </p:nvSpPr>
        <p:spPr/>
        <p:txBody>
          <a:bodyPr vert="horz" lIns="91440" tIns="45720" rIns="91440" bIns="45720" rtlCol="0" anchor="t">
            <a:normAutofit fontScale="62500" lnSpcReduction="20000"/>
          </a:bodyPr>
          <a:lstStyle/>
          <a:p>
            <a:r>
              <a:rPr lang="en-US" dirty="0"/>
              <a:t>Elements of Probability</a:t>
            </a:r>
          </a:p>
          <a:p>
            <a:pPr lvl="1"/>
            <a:r>
              <a:rPr lang="en-US" dirty="0"/>
              <a:t>Sample space, event space, probability measure</a:t>
            </a:r>
          </a:p>
          <a:p>
            <a:pPr lvl="1"/>
            <a:r>
              <a:rPr lang="en-US" dirty="0"/>
              <a:t>Conditional probability</a:t>
            </a:r>
          </a:p>
          <a:p>
            <a:pPr lvl="1"/>
            <a:r>
              <a:rPr lang="en-US" dirty="0"/>
              <a:t>Independence, conditional independence</a:t>
            </a:r>
          </a:p>
          <a:p>
            <a:r>
              <a:rPr lang="en-US" dirty="0"/>
              <a:t>Random variables</a:t>
            </a:r>
          </a:p>
          <a:p>
            <a:pPr lvl="1"/>
            <a:r>
              <a:rPr lang="en-US" dirty="0"/>
              <a:t>Cumulative distribution function, Probability mass function (for discrete random variable), Probability density function (for continuous random variable)</a:t>
            </a:r>
          </a:p>
          <a:p>
            <a:pPr lvl="1"/>
            <a:r>
              <a:rPr lang="en-US" dirty="0"/>
              <a:t>Expectation, variance</a:t>
            </a:r>
          </a:p>
          <a:p>
            <a:pPr lvl="1"/>
            <a:r>
              <a:rPr lang="en-US" dirty="0"/>
              <a:t>Some frequently used distributions</a:t>
            </a:r>
          </a:p>
          <a:p>
            <a:pPr lvl="2"/>
            <a:r>
              <a:rPr lang="en-US" dirty="0"/>
              <a:t>Discrete: Bernoulli, binomial, geometric, </a:t>
            </a:r>
            <a:r>
              <a:rPr lang="en-US" dirty="0" err="1"/>
              <a:t>poisson</a:t>
            </a:r>
            <a:endParaRPr lang="en-US" dirty="0" err="1">
              <a:cs typeface="Calibri"/>
            </a:endParaRPr>
          </a:p>
          <a:p>
            <a:pPr lvl="2"/>
            <a:r>
              <a:rPr lang="en-US" dirty="0"/>
              <a:t>Continuous: uniform, exponential, normal</a:t>
            </a:r>
          </a:p>
          <a:p>
            <a:r>
              <a:rPr lang="en-US" dirty="0"/>
              <a:t>More random variables</a:t>
            </a:r>
          </a:p>
          <a:p>
            <a:pPr lvl="1"/>
            <a:r>
              <a:rPr lang="en-US" dirty="0"/>
              <a:t>Joint distribution, marginal distribution, joint and marginal probability mass function, joint and marginal density function</a:t>
            </a:r>
          </a:p>
          <a:p>
            <a:pPr lvl="1"/>
            <a:r>
              <a:rPr lang="en-US" dirty="0"/>
              <a:t>Chain rule</a:t>
            </a:r>
          </a:p>
          <a:p>
            <a:pPr lvl="1"/>
            <a:r>
              <a:rPr lang="en-US" dirty="0"/>
              <a:t>Bayes’ rule</a:t>
            </a:r>
          </a:p>
          <a:p>
            <a:pPr lvl="1"/>
            <a:r>
              <a:rPr lang="en-US" dirty="0"/>
              <a:t>Independence</a:t>
            </a:r>
          </a:p>
          <a:p>
            <a:pPr lvl="1"/>
            <a:r>
              <a:rPr lang="en-US" dirty="0"/>
              <a:t>Expectation, conditional expectation, and covariance</a:t>
            </a:r>
          </a:p>
          <a:p>
            <a:pPr lvl="1"/>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71</a:t>
            </a:fld>
            <a:endParaRPr lang="en-US" dirty="0">
              <a:solidFill>
                <a:prstClr val="black"/>
              </a:solidFill>
              <a:latin typeface="Calibri"/>
            </a:endParaRPr>
          </a:p>
        </p:txBody>
      </p:sp>
    </p:spTree>
    <p:extLst>
      <p:ext uri="{BB962C8B-B14F-4D97-AF65-F5344CB8AC3E}">
        <p14:creationId xmlns:p14="http://schemas.microsoft.com/office/powerpoint/2010/main" val="3408094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Concepts in Linear Algebra</a:t>
            </a:r>
          </a:p>
        </p:txBody>
      </p:sp>
      <p:sp>
        <p:nvSpPr>
          <p:cNvPr id="3" name="Content Placeholder 2"/>
          <p:cNvSpPr>
            <a:spLocks noGrp="1"/>
          </p:cNvSpPr>
          <p:nvPr>
            <p:ph idx="1"/>
          </p:nvPr>
        </p:nvSpPr>
        <p:spPr/>
        <p:txBody>
          <a:bodyPr/>
          <a:lstStyle/>
          <a:p>
            <a:r>
              <a:rPr lang="en-US" dirty="0"/>
              <a:t>Vectors</a:t>
            </a:r>
          </a:p>
          <a:p>
            <a:pPr lvl="1"/>
            <a:r>
              <a:rPr lang="en-US" dirty="0"/>
              <a:t>Addition, scalar multiplication, norm, dot product (inner product), projection, cosine similarity</a:t>
            </a:r>
          </a:p>
          <a:p>
            <a:r>
              <a:rPr lang="en-US" dirty="0"/>
              <a:t>Matrices</a:t>
            </a:r>
          </a:p>
          <a:p>
            <a:pPr lvl="1"/>
            <a:r>
              <a:rPr lang="en-US" dirty="0"/>
              <a:t>Addition, scalar multiplication, matrix-matrix multiplication, trace, eigenvalues and eigenvectors</a:t>
            </a: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72</a:t>
            </a:fld>
            <a:endParaRPr lang="en-US" dirty="0">
              <a:solidFill>
                <a:prstClr val="black"/>
              </a:solidFill>
              <a:latin typeface="Calibri"/>
            </a:endParaRPr>
          </a:p>
        </p:txBody>
      </p:sp>
    </p:spTree>
    <p:extLst>
      <p:ext uri="{BB962C8B-B14F-4D97-AF65-F5344CB8AC3E}">
        <p14:creationId xmlns:p14="http://schemas.microsoft.com/office/powerpoint/2010/main" val="219243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10DE2-14DC-4F7B-98FD-ED420C3C6ECF}"/>
              </a:ext>
            </a:extLst>
          </p:cNvPr>
          <p:cNvSpPr>
            <a:spLocks noGrp="1"/>
          </p:cNvSpPr>
          <p:nvPr>
            <p:ph type="title"/>
          </p:nvPr>
        </p:nvSpPr>
        <p:spPr/>
        <p:txBody>
          <a:bodyPr/>
          <a:lstStyle/>
          <a:p>
            <a:r>
              <a:rPr lang="en-US" dirty="0"/>
              <a:t>Related Concepts from Calculus</a:t>
            </a:r>
          </a:p>
        </p:txBody>
      </p:sp>
      <p:sp>
        <p:nvSpPr>
          <p:cNvPr id="3" name="Content Placeholder 2">
            <a:extLst>
              <a:ext uri="{FF2B5EF4-FFF2-40B4-BE49-F238E27FC236}">
                <a16:creationId xmlns:a16="http://schemas.microsoft.com/office/drawing/2014/main" id="{0A5905C8-1AFD-4A0F-B0E8-9EA6C7AD2BEE}"/>
              </a:ext>
            </a:extLst>
          </p:cNvPr>
          <p:cNvSpPr>
            <a:spLocks noGrp="1"/>
          </p:cNvSpPr>
          <p:nvPr>
            <p:ph idx="1"/>
          </p:nvPr>
        </p:nvSpPr>
        <p:spPr/>
        <p:txBody>
          <a:bodyPr/>
          <a:lstStyle/>
          <a:p>
            <a:r>
              <a:rPr lang="en-US" dirty="0"/>
              <a:t>Function</a:t>
            </a:r>
          </a:p>
          <a:p>
            <a:r>
              <a:rPr lang="en-US" dirty="0"/>
              <a:t>Continuous, Differentiable </a:t>
            </a:r>
          </a:p>
          <a:p>
            <a:r>
              <a:rPr lang="en-US" dirty="0"/>
              <a:t>Derivative, partial derivative, chain rule</a:t>
            </a:r>
          </a:p>
          <a:p>
            <a:r>
              <a:rPr lang="en-US" dirty="0"/>
              <a:t>Second derivative</a:t>
            </a:r>
          </a:p>
          <a:p>
            <a:r>
              <a:rPr lang="en-US" dirty="0"/>
              <a:t>Maxima and minima</a:t>
            </a:r>
          </a:p>
        </p:txBody>
      </p:sp>
      <p:sp>
        <p:nvSpPr>
          <p:cNvPr id="4" name="Slide Number Placeholder 3">
            <a:extLst>
              <a:ext uri="{FF2B5EF4-FFF2-40B4-BE49-F238E27FC236}">
                <a16:creationId xmlns:a16="http://schemas.microsoft.com/office/drawing/2014/main" id="{69D5D071-CDF0-48BA-8C0E-90B401A512A1}"/>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73</a:t>
            </a:fld>
            <a:endParaRPr lang="en-US" dirty="0">
              <a:solidFill>
                <a:prstClr val="black"/>
              </a:solidFill>
              <a:latin typeface="Calibri"/>
            </a:endParaRPr>
          </a:p>
        </p:txBody>
      </p:sp>
      <p:pic>
        <p:nvPicPr>
          <p:cNvPr id="6" name="Picture 5" descr="Text&#10;&#10;Description automatically generated with low confidence">
            <a:extLst>
              <a:ext uri="{FF2B5EF4-FFF2-40B4-BE49-F238E27FC236}">
                <a16:creationId xmlns:a16="http://schemas.microsoft.com/office/drawing/2014/main" id="{009A08CB-BD59-4F36-8E27-B99DF5FB2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480" y="3276600"/>
            <a:ext cx="3810000" cy="3048000"/>
          </a:xfrm>
          <a:prstGeom prst="rect">
            <a:avLst/>
          </a:prstGeom>
        </p:spPr>
      </p:pic>
    </p:spTree>
    <p:extLst>
      <p:ext uri="{BB962C8B-B14F-4D97-AF65-F5344CB8AC3E}">
        <p14:creationId xmlns:p14="http://schemas.microsoft.com/office/powerpoint/2010/main" val="3122993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Related</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MLE and MAP Principle</a:t>
            </a:r>
          </a:p>
          <a:p>
            <a:r>
              <a:rPr lang="en-US" dirty="0"/>
              <a:t>Gradient descent &amp; stochastic gradient descent</a:t>
            </a:r>
            <a:endParaRPr lang="en-US" dirty="0">
              <a:cs typeface="Calibri"/>
            </a:endParaRPr>
          </a:p>
          <a:p>
            <a:r>
              <a:rPr lang="en-US" dirty="0"/>
              <a:t>Newton’s method</a:t>
            </a:r>
          </a:p>
          <a:p>
            <a:r>
              <a:rPr lang="en-US" dirty="0"/>
              <a:t>Expectation-Maximum algorithm (EM)</a:t>
            </a:r>
          </a:p>
          <a:p>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74</a:t>
            </a:fld>
            <a:endParaRPr lang="en-US" dirty="0">
              <a:solidFill>
                <a:prstClr val="black"/>
              </a:solidFill>
              <a:latin typeface="Calibri"/>
            </a:endParaRPr>
          </a:p>
        </p:txBody>
      </p:sp>
    </p:spTree>
    <p:extLst>
      <p:ext uri="{BB962C8B-B14F-4D97-AF65-F5344CB8AC3E}">
        <p14:creationId xmlns:p14="http://schemas.microsoft.com/office/powerpoint/2010/main" val="2745418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CC4D-7311-8A8B-8760-388BFD1F45B5}"/>
              </a:ext>
            </a:extLst>
          </p:cNvPr>
          <p:cNvSpPr>
            <a:spLocks noGrp="1"/>
          </p:cNvSpPr>
          <p:nvPr>
            <p:ph type="title"/>
          </p:nvPr>
        </p:nvSpPr>
        <p:spPr/>
        <p:txBody>
          <a:bodyPr/>
          <a:lstStyle/>
          <a:p>
            <a:r>
              <a:rPr lang="en-US" dirty="0">
                <a:cs typeface="Calibri"/>
              </a:rPr>
              <a:t>The Role of Mathematics (II)</a:t>
            </a:r>
            <a:endParaRPr lang="en-US" dirty="0"/>
          </a:p>
        </p:txBody>
      </p:sp>
      <p:sp>
        <p:nvSpPr>
          <p:cNvPr id="3" name="Content Placeholder 2">
            <a:extLst>
              <a:ext uri="{FF2B5EF4-FFF2-40B4-BE49-F238E27FC236}">
                <a16:creationId xmlns:a16="http://schemas.microsoft.com/office/drawing/2014/main" id="{EEF8612D-8567-2360-E357-9AE884185DB8}"/>
              </a:ext>
            </a:extLst>
          </p:cNvPr>
          <p:cNvSpPr>
            <a:spLocks noGrp="1"/>
          </p:cNvSpPr>
          <p:nvPr>
            <p:ph idx="1"/>
          </p:nvPr>
        </p:nvSpPr>
        <p:spPr/>
        <p:txBody>
          <a:bodyPr vert="horz" lIns="91440" tIns="45720" rIns="91440" bIns="45720" rtlCol="0" anchor="t">
            <a:normAutofit/>
          </a:bodyPr>
          <a:lstStyle/>
          <a:p>
            <a:pPr marL="0" indent="0">
              <a:buNone/>
            </a:pPr>
            <a:endParaRPr lang="en-US" dirty="0"/>
          </a:p>
          <a:p>
            <a:pPr marL="0" indent="0">
              <a:buNone/>
            </a:pPr>
            <a:endParaRPr lang="en-US" dirty="0">
              <a:cs typeface="Calibri"/>
            </a:endParaRPr>
          </a:p>
        </p:txBody>
      </p:sp>
      <p:sp>
        <p:nvSpPr>
          <p:cNvPr id="4" name="Slide Number Placeholder 3">
            <a:extLst>
              <a:ext uri="{FF2B5EF4-FFF2-40B4-BE49-F238E27FC236}">
                <a16:creationId xmlns:a16="http://schemas.microsoft.com/office/drawing/2014/main" id="{710B3E78-AC91-1598-4D14-B443D7504175}"/>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75</a:t>
            </a:fld>
            <a:endParaRPr lang="en-US" dirty="0">
              <a:solidFill>
                <a:prstClr val="black"/>
              </a:solidFill>
              <a:latin typeface="Calibri"/>
            </a:endParaRPr>
          </a:p>
        </p:txBody>
      </p:sp>
      <p:sp>
        <p:nvSpPr>
          <p:cNvPr id="6" name="TextBox 5">
            <a:extLst>
              <a:ext uri="{FF2B5EF4-FFF2-40B4-BE49-F238E27FC236}">
                <a16:creationId xmlns:a16="http://schemas.microsoft.com/office/drawing/2014/main" id="{51BB3319-7057-A2FD-C013-3A945DFA54DF}"/>
              </a:ext>
            </a:extLst>
          </p:cNvPr>
          <p:cNvSpPr txBox="1"/>
          <p:nvPr/>
        </p:nvSpPr>
        <p:spPr>
          <a:xfrm>
            <a:off x="2128024" y="1291683"/>
            <a:ext cx="7527073" cy="4758226"/>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Bef>
                <a:spcPct val="20000"/>
              </a:spcBef>
              <a:spcAft>
                <a:spcPts val="0"/>
              </a:spcAft>
              <a:buFont typeface="Arial"/>
              <a:buChar char="•"/>
            </a:pPr>
            <a:r>
              <a:rPr lang="en-US" sz="2400" dirty="0">
                <a:latin typeface="Calibri"/>
                <a:cs typeface="Calibri"/>
              </a:rPr>
              <a:t>I </a:t>
            </a:r>
            <a:r>
              <a:rPr lang="en-US" sz="2400" dirty="0">
                <a:solidFill>
                  <a:srgbClr val="00B0F0"/>
                </a:solidFill>
                <a:latin typeface="Calibri"/>
                <a:cs typeface="Calibri"/>
              </a:rPr>
              <a:t>highly recommend</a:t>
            </a:r>
            <a:r>
              <a:rPr lang="en-US" sz="2400" dirty="0">
                <a:latin typeface="Calibri"/>
                <a:cs typeface="Calibri"/>
              </a:rPr>
              <a:t> you go deep into mathematics once you are in college. </a:t>
            </a:r>
          </a:p>
          <a:p>
            <a:pPr marL="742950" lvl="1" indent="-285750">
              <a:spcBef>
                <a:spcPct val="20000"/>
              </a:spcBef>
              <a:spcAft>
                <a:spcPts val="0"/>
              </a:spcAft>
              <a:buFont typeface="Arial"/>
              <a:buChar char="•"/>
            </a:pPr>
            <a:r>
              <a:rPr lang="en-US" sz="2000" dirty="0">
                <a:latin typeface="Calibri"/>
                <a:cs typeface="Calibri"/>
              </a:rPr>
              <a:t>It is a profound but beautiful subject, especially on the abstract level. </a:t>
            </a:r>
          </a:p>
          <a:p>
            <a:pPr marL="285750" indent="-285750">
              <a:spcBef>
                <a:spcPct val="20000"/>
              </a:spcBef>
              <a:spcAft>
                <a:spcPts val="0"/>
              </a:spcAft>
              <a:buFont typeface="Arial"/>
              <a:buChar char="•"/>
            </a:pPr>
            <a:r>
              <a:rPr lang="en-US" sz="2400" dirty="0">
                <a:latin typeface="Calibri"/>
                <a:cs typeface="Calibri"/>
              </a:rPr>
              <a:t>For our purpose, however, a basic understanding suffices. </a:t>
            </a:r>
          </a:p>
          <a:p>
            <a:pPr marL="285750" indent="-285750">
              <a:spcBef>
                <a:spcPct val="20000"/>
              </a:spcBef>
              <a:spcAft>
                <a:spcPts val="0"/>
              </a:spcAft>
              <a:buFont typeface="Arial"/>
              <a:buChar char="•"/>
            </a:pPr>
            <a:r>
              <a:rPr lang="en-US" sz="2400" dirty="0">
                <a:latin typeface="Calibri"/>
                <a:cs typeface="Calibri"/>
              </a:rPr>
              <a:t>Don't be scared away by the long list of topics, as currently you don't need to be experts in all these topics.</a:t>
            </a:r>
          </a:p>
          <a:p>
            <a:pPr marL="285750" indent="-285750">
              <a:spcBef>
                <a:spcPct val="20000"/>
              </a:spcBef>
              <a:spcAft>
                <a:spcPts val="0"/>
              </a:spcAft>
              <a:buFont typeface="Arial"/>
              <a:buChar char="•"/>
            </a:pPr>
            <a:r>
              <a:rPr lang="en-US" sz="2400" dirty="0">
                <a:solidFill>
                  <a:srgbClr val="000000"/>
                </a:solidFill>
                <a:latin typeface="Calibri"/>
                <a:cs typeface="Calibri"/>
              </a:rPr>
              <a:t>We will learn and understand a subset of these concepts together. </a:t>
            </a:r>
          </a:p>
          <a:p>
            <a:pPr marL="285750" indent="-285750">
              <a:spcBef>
                <a:spcPct val="20000"/>
              </a:spcBef>
              <a:spcAft>
                <a:spcPts val="0"/>
              </a:spcAft>
              <a:buFont typeface="Arial"/>
              <a:buChar char="•"/>
            </a:pPr>
            <a:r>
              <a:rPr lang="en-US" sz="2400" dirty="0">
                <a:solidFill>
                  <a:srgbClr val="00B0F0"/>
                </a:solidFill>
                <a:latin typeface="Calibri"/>
                <a:cs typeface="Calibri"/>
              </a:rPr>
              <a:t>I cannot say that I am an expert in all of them without having to look up some reference materials myself. </a:t>
            </a:r>
          </a:p>
        </p:txBody>
      </p:sp>
    </p:spTree>
    <p:extLst>
      <p:ext uri="{BB962C8B-B14F-4D97-AF65-F5344CB8AC3E}">
        <p14:creationId xmlns:p14="http://schemas.microsoft.com/office/powerpoint/2010/main" val="2460928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C22E-F115-B97A-957D-D703AA04EDEE}"/>
              </a:ext>
            </a:extLst>
          </p:cNvPr>
          <p:cNvSpPr>
            <a:spLocks noGrp="1"/>
          </p:cNvSpPr>
          <p:nvPr>
            <p:ph type="title"/>
          </p:nvPr>
        </p:nvSpPr>
        <p:spPr/>
        <p:txBody>
          <a:bodyPr/>
          <a:lstStyle/>
          <a:p>
            <a:r>
              <a:rPr lang="en-US" dirty="0">
                <a:cs typeface="Calibri"/>
              </a:rPr>
              <a:t>Suggestions on Learning Strategies</a:t>
            </a:r>
            <a:endParaRPr lang="en-US" dirty="0"/>
          </a:p>
        </p:txBody>
      </p:sp>
      <p:sp>
        <p:nvSpPr>
          <p:cNvPr id="3" name="Content Placeholder 2">
            <a:extLst>
              <a:ext uri="{FF2B5EF4-FFF2-40B4-BE49-F238E27FC236}">
                <a16:creationId xmlns:a16="http://schemas.microsoft.com/office/drawing/2014/main" id="{13DC01C5-F3A3-F493-B8CF-93D71F44B108}"/>
              </a:ext>
            </a:extLst>
          </p:cNvPr>
          <p:cNvSpPr>
            <a:spLocks noGrp="1"/>
          </p:cNvSpPr>
          <p:nvPr>
            <p:ph idx="1"/>
          </p:nvPr>
        </p:nvSpPr>
        <p:spPr/>
        <p:txBody>
          <a:bodyPr vert="horz" lIns="91440" tIns="45720" rIns="91440" bIns="45720" rtlCol="0" anchor="t">
            <a:normAutofit/>
          </a:bodyPr>
          <a:lstStyle/>
          <a:p>
            <a:endParaRPr lang="en-US" dirty="0">
              <a:cs typeface="Calibri"/>
            </a:endParaRPr>
          </a:p>
          <a:p>
            <a:pPr marL="514350" indent="-514350">
              <a:buAutoNum type="arabicPeriod"/>
            </a:pPr>
            <a:r>
              <a:rPr lang="en-US" sz="2800" dirty="0">
                <a:solidFill>
                  <a:srgbClr val="002060"/>
                </a:solidFill>
                <a:latin typeface="Tahoma"/>
                <a:ea typeface="Tahoma"/>
                <a:cs typeface="Tahoma"/>
              </a:rPr>
              <a:t>Try to understand which concepts are really needed, and at which level these concepts are needed during lectures</a:t>
            </a:r>
            <a:endParaRPr lang="en-US" dirty="0">
              <a:cs typeface="Calibri"/>
            </a:endParaRPr>
          </a:p>
        </p:txBody>
      </p:sp>
      <p:sp>
        <p:nvSpPr>
          <p:cNvPr id="4" name="Slide Number Placeholder 3">
            <a:extLst>
              <a:ext uri="{FF2B5EF4-FFF2-40B4-BE49-F238E27FC236}">
                <a16:creationId xmlns:a16="http://schemas.microsoft.com/office/drawing/2014/main" id="{E3FBD3AE-E964-D4CC-810B-17BA83782247}"/>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76</a:t>
            </a:fld>
            <a:endParaRPr lang="en-US" dirty="0">
              <a:solidFill>
                <a:prstClr val="black"/>
              </a:solidFill>
              <a:latin typeface="Calibri"/>
            </a:endParaRPr>
          </a:p>
        </p:txBody>
      </p:sp>
      <p:sp>
        <p:nvSpPr>
          <p:cNvPr id="5" name="TextBox 4">
            <a:extLst>
              <a:ext uri="{FF2B5EF4-FFF2-40B4-BE49-F238E27FC236}">
                <a16:creationId xmlns:a16="http://schemas.microsoft.com/office/drawing/2014/main" id="{3368C7AA-0B95-5B4B-0ED5-EF396B1CFAB7}"/>
              </a:ext>
            </a:extLst>
          </p:cNvPr>
          <p:cNvSpPr txBox="1"/>
          <p:nvPr/>
        </p:nvSpPr>
        <p:spPr>
          <a:xfrm>
            <a:off x="2332464" y="4163122"/>
            <a:ext cx="682082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ahoma"/>
                <a:ea typeface="Tahoma"/>
                <a:cs typeface="Tahoma"/>
              </a:rPr>
              <a:t>Bottomline: we don't need to be experts right now (in the future you will) and we don't have to go too deep into the rabbit hole.</a:t>
            </a:r>
            <a:endParaRPr lang="en-US" sz="2800" dirty="0">
              <a:ea typeface="Tahoma"/>
              <a:cs typeface="Tahoma"/>
            </a:endParaRPr>
          </a:p>
        </p:txBody>
      </p:sp>
    </p:spTree>
    <p:extLst>
      <p:ext uri="{BB962C8B-B14F-4D97-AF65-F5344CB8AC3E}">
        <p14:creationId xmlns:p14="http://schemas.microsoft.com/office/powerpoint/2010/main" val="337443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C22E-F115-B97A-957D-D703AA04EDEE}"/>
              </a:ext>
            </a:extLst>
          </p:cNvPr>
          <p:cNvSpPr>
            <a:spLocks noGrp="1"/>
          </p:cNvSpPr>
          <p:nvPr>
            <p:ph type="title"/>
          </p:nvPr>
        </p:nvSpPr>
        <p:spPr/>
        <p:txBody>
          <a:bodyPr/>
          <a:lstStyle/>
          <a:p>
            <a:r>
              <a:rPr lang="en-US" dirty="0">
                <a:cs typeface="Calibri"/>
              </a:rPr>
              <a:t>Suggestions on Learning Strategies</a:t>
            </a:r>
            <a:endParaRPr lang="en-US" dirty="0"/>
          </a:p>
        </p:txBody>
      </p:sp>
      <p:sp>
        <p:nvSpPr>
          <p:cNvPr id="3" name="Content Placeholder 2">
            <a:extLst>
              <a:ext uri="{FF2B5EF4-FFF2-40B4-BE49-F238E27FC236}">
                <a16:creationId xmlns:a16="http://schemas.microsoft.com/office/drawing/2014/main" id="{13DC01C5-F3A3-F493-B8CF-93D71F44B108}"/>
              </a:ext>
            </a:extLst>
          </p:cNvPr>
          <p:cNvSpPr>
            <a:spLocks noGrp="1"/>
          </p:cNvSpPr>
          <p:nvPr>
            <p:ph idx="1"/>
          </p:nvPr>
        </p:nvSpPr>
        <p:spPr/>
        <p:txBody>
          <a:bodyPr vert="horz" lIns="91440" tIns="45720" rIns="91440" bIns="45720" rtlCol="0" anchor="t">
            <a:normAutofit/>
          </a:bodyPr>
          <a:lstStyle/>
          <a:p>
            <a:endParaRPr lang="en-US" dirty="0">
              <a:cs typeface="Calibri"/>
            </a:endParaRPr>
          </a:p>
          <a:p>
            <a:pPr marL="0" indent="0">
              <a:buNone/>
            </a:pPr>
            <a:r>
              <a:rPr lang="en-US" sz="2800" dirty="0">
                <a:solidFill>
                  <a:srgbClr val="002060"/>
                </a:solidFill>
                <a:latin typeface="Tahoma"/>
                <a:ea typeface="Tahoma"/>
                <a:cs typeface="Tahoma"/>
              </a:rPr>
              <a:t>2. </a:t>
            </a:r>
            <a:r>
              <a:rPr lang="en-US" sz="2400" dirty="0">
                <a:solidFill>
                  <a:srgbClr val="002060"/>
                </a:solidFill>
                <a:latin typeface="Tahoma"/>
                <a:ea typeface="Tahoma"/>
                <a:cs typeface="Tahoma"/>
              </a:rPr>
              <a:t>Study the concepts that are mentioned specifically and seek help from TAs, instructor, and peers whenever needed</a:t>
            </a:r>
            <a:endParaRPr lang="en-US" sz="2400" dirty="0">
              <a:cs typeface="Calibri"/>
            </a:endParaRPr>
          </a:p>
        </p:txBody>
      </p:sp>
      <p:sp>
        <p:nvSpPr>
          <p:cNvPr id="4" name="Slide Number Placeholder 3">
            <a:extLst>
              <a:ext uri="{FF2B5EF4-FFF2-40B4-BE49-F238E27FC236}">
                <a16:creationId xmlns:a16="http://schemas.microsoft.com/office/drawing/2014/main" id="{E3FBD3AE-E964-D4CC-810B-17BA83782247}"/>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77</a:t>
            </a:fld>
            <a:endParaRPr lang="en-US" dirty="0">
              <a:solidFill>
                <a:prstClr val="black"/>
              </a:solidFill>
              <a:latin typeface="Calibri"/>
            </a:endParaRPr>
          </a:p>
        </p:txBody>
      </p:sp>
      <p:sp>
        <p:nvSpPr>
          <p:cNvPr id="5" name="TextBox 4">
            <a:extLst>
              <a:ext uri="{FF2B5EF4-FFF2-40B4-BE49-F238E27FC236}">
                <a16:creationId xmlns:a16="http://schemas.microsoft.com/office/drawing/2014/main" id="{3368C7AA-0B95-5B4B-0ED5-EF396B1CFAB7}"/>
              </a:ext>
            </a:extLst>
          </p:cNvPr>
          <p:cNvSpPr txBox="1"/>
          <p:nvPr/>
        </p:nvSpPr>
        <p:spPr>
          <a:xfrm>
            <a:off x="2332464" y="3950156"/>
            <a:ext cx="6820829"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B0F0"/>
                </a:solidFill>
                <a:latin typeface="Tahoma"/>
                <a:ea typeface="Tahoma"/>
                <a:cs typeface="Tahoma"/>
              </a:rPr>
              <a:t>We are here to help!</a:t>
            </a:r>
            <a:r>
              <a:rPr lang="en-US" sz="2800" dirty="0">
                <a:latin typeface="Tahoma"/>
                <a:ea typeface="Tahoma"/>
                <a:cs typeface="Tahoma"/>
              </a:rPr>
              <a:t> </a:t>
            </a:r>
          </a:p>
          <a:p>
            <a:endParaRPr lang="en-US" sz="2800" dirty="0">
              <a:latin typeface="Tahoma"/>
              <a:ea typeface="Tahoma"/>
              <a:cs typeface="Tahoma"/>
            </a:endParaRPr>
          </a:p>
          <a:p>
            <a:endParaRPr lang="en-US" sz="2800" dirty="0">
              <a:latin typeface="Tahoma"/>
              <a:ea typeface="Tahoma"/>
              <a:cs typeface="Tahoma"/>
            </a:endParaRPr>
          </a:p>
          <a:p>
            <a:r>
              <a:rPr lang="en-US" sz="2800" dirty="0">
                <a:latin typeface="Tahoma"/>
                <a:ea typeface="Tahoma"/>
                <a:cs typeface="Tahoma"/>
              </a:rPr>
              <a:t>* Sometimes </a:t>
            </a:r>
            <a:r>
              <a:rPr lang="en-US" sz="2800" dirty="0" err="1">
                <a:latin typeface="Tahoma"/>
                <a:ea typeface="Tahoma"/>
                <a:cs typeface="Tahoma"/>
              </a:rPr>
              <a:t>chatGPT</a:t>
            </a:r>
            <a:r>
              <a:rPr lang="en-US" sz="2800" dirty="0">
                <a:latin typeface="Tahoma"/>
                <a:ea typeface="Tahoma"/>
                <a:cs typeface="Tahoma"/>
              </a:rPr>
              <a:t> can be a surprising helpful when it comes to overview of a concept</a:t>
            </a:r>
          </a:p>
        </p:txBody>
      </p:sp>
    </p:spTree>
    <p:extLst>
      <p:ext uri="{BB962C8B-B14F-4D97-AF65-F5344CB8AC3E}">
        <p14:creationId xmlns:p14="http://schemas.microsoft.com/office/powerpoint/2010/main" val="319957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C22E-F115-B97A-957D-D703AA04EDEE}"/>
              </a:ext>
            </a:extLst>
          </p:cNvPr>
          <p:cNvSpPr>
            <a:spLocks noGrp="1"/>
          </p:cNvSpPr>
          <p:nvPr>
            <p:ph type="title"/>
          </p:nvPr>
        </p:nvSpPr>
        <p:spPr/>
        <p:txBody>
          <a:bodyPr/>
          <a:lstStyle/>
          <a:p>
            <a:r>
              <a:rPr lang="en-US" dirty="0">
                <a:cs typeface="Calibri"/>
              </a:rPr>
              <a:t>Suggestions on Learning Strategies</a:t>
            </a:r>
            <a:endParaRPr lang="en-US" dirty="0"/>
          </a:p>
        </p:txBody>
      </p:sp>
      <p:sp>
        <p:nvSpPr>
          <p:cNvPr id="3" name="Content Placeholder 2">
            <a:extLst>
              <a:ext uri="{FF2B5EF4-FFF2-40B4-BE49-F238E27FC236}">
                <a16:creationId xmlns:a16="http://schemas.microsoft.com/office/drawing/2014/main" id="{13DC01C5-F3A3-F493-B8CF-93D71F44B108}"/>
              </a:ext>
            </a:extLst>
          </p:cNvPr>
          <p:cNvSpPr>
            <a:spLocks noGrp="1"/>
          </p:cNvSpPr>
          <p:nvPr>
            <p:ph idx="1"/>
          </p:nvPr>
        </p:nvSpPr>
        <p:spPr/>
        <p:txBody>
          <a:bodyPr vert="horz" lIns="91440" tIns="45720" rIns="91440" bIns="45720" rtlCol="0" anchor="t">
            <a:normAutofit/>
          </a:bodyPr>
          <a:lstStyle/>
          <a:p>
            <a:endParaRPr lang="en-US" dirty="0">
              <a:cs typeface="Calibri"/>
            </a:endParaRPr>
          </a:p>
        </p:txBody>
      </p:sp>
      <p:sp>
        <p:nvSpPr>
          <p:cNvPr id="4" name="Slide Number Placeholder 3">
            <a:extLst>
              <a:ext uri="{FF2B5EF4-FFF2-40B4-BE49-F238E27FC236}">
                <a16:creationId xmlns:a16="http://schemas.microsoft.com/office/drawing/2014/main" id="{E3FBD3AE-E964-D4CC-810B-17BA83782247}"/>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78</a:t>
            </a:fld>
            <a:endParaRPr lang="en-US" dirty="0">
              <a:solidFill>
                <a:prstClr val="black"/>
              </a:solidFill>
              <a:latin typeface="Calibri"/>
            </a:endParaRPr>
          </a:p>
        </p:txBody>
      </p:sp>
      <p:sp>
        <p:nvSpPr>
          <p:cNvPr id="5" name="TextBox 4">
            <a:extLst>
              <a:ext uri="{FF2B5EF4-FFF2-40B4-BE49-F238E27FC236}">
                <a16:creationId xmlns:a16="http://schemas.microsoft.com/office/drawing/2014/main" id="{3368C7AA-0B95-5B4B-0ED5-EF396B1CFAB7}"/>
              </a:ext>
            </a:extLst>
          </p:cNvPr>
          <p:cNvSpPr txBox="1"/>
          <p:nvPr/>
        </p:nvSpPr>
        <p:spPr>
          <a:xfrm>
            <a:off x="2155902" y="2648415"/>
            <a:ext cx="24161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dirty="0">
              <a:latin typeface="Tahoma"/>
              <a:ea typeface="Tahoma"/>
              <a:cs typeface="Tahoma"/>
            </a:endParaRPr>
          </a:p>
          <a:p>
            <a:r>
              <a:rPr lang="en-US" sz="1600" dirty="0" err="1">
                <a:latin typeface="Tahoma"/>
                <a:ea typeface="Tahoma"/>
                <a:cs typeface="Tahoma"/>
              </a:rPr>
              <a:t>chatGPT</a:t>
            </a:r>
            <a:r>
              <a:rPr lang="en-US" sz="1600" dirty="0">
                <a:latin typeface="Tahoma"/>
                <a:ea typeface="Tahoma"/>
                <a:cs typeface="Tahoma"/>
              </a:rPr>
              <a:t> can be surprisingly helpful when it comes to overview of a concept</a:t>
            </a:r>
          </a:p>
        </p:txBody>
      </p:sp>
      <p:pic>
        <p:nvPicPr>
          <p:cNvPr id="6" name="Picture 6" descr="Graphical user interface, text&#10;&#10;Description automatically generated">
            <a:extLst>
              <a:ext uri="{FF2B5EF4-FFF2-40B4-BE49-F238E27FC236}">
                <a16:creationId xmlns:a16="http://schemas.microsoft.com/office/drawing/2014/main" id="{E7EC7648-270D-BD87-A8D9-D32F7A4F3472}"/>
              </a:ext>
            </a:extLst>
          </p:cNvPr>
          <p:cNvPicPr>
            <a:picLocks noChangeAspect="1"/>
          </p:cNvPicPr>
          <p:nvPr/>
        </p:nvPicPr>
        <p:blipFill>
          <a:blip r:embed="rId2"/>
          <a:stretch>
            <a:fillRect/>
          </a:stretch>
        </p:blipFill>
        <p:spPr>
          <a:xfrm>
            <a:off x="4975304" y="1471082"/>
            <a:ext cx="5568175" cy="4817227"/>
          </a:xfrm>
          <a:prstGeom prst="rect">
            <a:avLst/>
          </a:prstGeom>
        </p:spPr>
      </p:pic>
    </p:spTree>
    <p:extLst>
      <p:ext uri="{BB962C8B-B14F-4D97-AF65-F5344CB8AC3E}">
        <p14:creationId xmlns:p14="http://schemas.microsoft.com/office/powerpoint/2010/main" val="24854444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C22E-F115-B97A-957D-D703AA04EDEE}"/>
              </a:ext>
            </a:extLst>
          </p:cNvPr>
          <p:cNvSpPr>
            <a:spLocks noGrp="1"/>
          </p:cNvSpPr>
          <p:nvPr>
            <p:ph type="title"/>
          </p:nvPr>
        </p:nvSpPr>
        <p:spPr/>
        <p:txBody>
          <a:bodyPr/>
          <a:lstStyle/>
          <a:p>
            <a:r>
              <a:rPr lang="en-US" dirty="0">
                <a:cs typeface="Calibri"/>
              </a:rPr>
              <a:t>Suggestions on Learning Strategies</a:t>
            </a:r>
            <a:endParaRPr lang="en-US" dirty="0"/>
          </a:p>
        </p:txBody>
      </p:sp>
      <p:sp>
        <p:nvSpPr>
          <p:cNvPr id="3" name="Content Placeholder 2">
            <a:extLst>
              <a:ext uri="{FF2B5EF4-FFF2-40B4-BE49-F238E27FC236}">
                <a16:creationId xmlns:a16="http://schemas.microsoft.com/office/drawing/2014/main" id="{13DC01C5-F3A3-F493-B8CF-93D71F44B108}"/>
              </a:ext>
            </a:extLst>
          </p:cNvPr>
          <p:cNvSpPr>
            <a:spLocks noGrp="1"/>
          </p:cNvSpPr>
          <p:nvPr>
            <p:ph idx="1"/>
          </p:nvPr>
        </p:nvSpPr>
        <p:spPr>
          <a:xfrm>
            <a:off x="1981200" y="1143000"/>
            <a:ext cx="8536258" cy="5334000"/>
          </a:xfrm>
        </p:spPr>
        <p:txBody>
          <a:bodyPr vert="horz" lIns="91440" tIns="45720" rIns="91440" bIns="45720" rtlCol="0" anchor="t">
            <a:normAutofit/>
          </a:bodyPr>
          <a:lstStyle/>
          <a:p>
            <a:pPr marL="0" indent="0">
              <a:buNone/>
            </a:pPr>
            <a:r>
              <a:rPr lang="en-US" sz="2800" dirty="0">
                <a:solidFill>
                  <a:srgbClr val="002060"/>
                </a:solidFill>
                <a:latin typeface="Tahoma"/>
                <a:ea typeface="Tahoma"/>
                <a:cs typeface="Tahoma"/>
              </a:rPr>
              <a:t>3. make a long-term plan if you decide to go deeper </a:t>
            </a:r>
            <a:r>
              <a:rPr lang="en-US" sz="2800">
                <a:solidFill>
                  <a:srgbClr val="002060"/>
                </a:solidFill>
                <a:latin typeface="Tahoma"/>
                <a:ea typeface="Tahoma"/>
                <a:cs typeface="Tahoma"/>
              </a:rPr>
              <a:t>in some topics</a:t>
            </a:r>
            <a:endParaRPr lang="en-US" sz="2800" dirty="0">
              <a:solidFill>
                <a:srgbClr val="002060"/>
              </a:solidFill>
              <a:latin typeface="Tahoma"/>
              <a:ea typeface="Tahoma"/>
              <a:cs typeface="Tahoma"/>
            </a:endParaRPr>
          </a:p>
          <a:p>
            <a:pPr marL="0" indent="0">
              <a:buNone/>
            </a:pPr>
            <a:endParaRPr lang="en-US" sz="2800" dirty="0">
              <a:solidFill>
                <a:srgbClr val="002060"/>
              </a:solidFill>
              <a:latin typeface="Tahoma"/>
              <a:ea typeface="Tahoma"/>
              <a:cs typeface="Tahoma"/>
            </a:endParaRPr>
          </a:p>
        </p:txBody>
      </p:sp>
      <p:sp>
        <p:nvSpPr>
          <p:cNvPr id="4" name="Slide Number Placeholder 3">
            <a:extLst>
              <a:ext uri="{FF2B5EF4-FFF2-40B4-BE49-F238E27FC236}">
                <a16:creationId xmlns:a16="http://schemas.microsoft.com/office/drawing/2014/main" id="{E3FBD3AE-E964-D4CC-810B-17BA83782247}"/>
              </a:ext>
            </a:extLst>
          </p:cNvPr>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79</a:t>
            </a:fld>
            <a:endParaRPr lang="en-US" dirty="0">
              <a:solidFill>
                <a:prstClr val="black"/>
              </a:solidFill>
              <a:latin typeface="Calibri"/>
            </a:endParaRPr>
          </a:p>
        </p:txBody>
      </p:sp>
      <p:sp>
        <p:nvSpPr>
          <p:cNvPr id="5" name="TextBox 4">
            <a:extLst>
              <a:ext uri="{FF2B5EF4-FFF2-40B4-BE49-F238E27FC236}">
                <a16:creationId xmlns:a16="http://schemas.microsoft.com/office/drawing/2014/main" id="{3368C7AA-0B95-5B4B-0ED5-EF396B1CFAB7}"/>
              </a:ext>
            </a:extLst>
          </p:cNvPr>
          <p:cNvSpPr txBox="1"/>
          <p:nvPr/>
        </p:nvSpPr>
        <p:spPr>
          <a:xfrm>
            <a:off x="2332464" y="4163122"/>
            <a:ext cx="68208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dirty="0">
              <a:latin typeface="Tahoma"/>
              <a:ea typeface="Tahoma"/>
              <a:cs typeface="Tahoma"/>
            </a:endParaRPr>
          </a:p>
        </p:txBody>
      </p:sp>
    </p:spTree>
    <p:extLst>
      <p:ext uri="{BB962C8B-B14F-4D97-AF65-F5344CB8AC3E}">
        <p14:creationId xmlns:p14="http://schemas.microsoft.com/office/powerpoint/2010/main" val="3432109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a:t>
            </a:r>
          </a:p>
        </p:txBody>
      </p:sp>
      <p:sp>
        <p:nvSpPr>
          <p:cNvPr id="3" name="Content Placeholder 2"/>
          <p:cNvSpPr>
            <a:spLocks noGrp="1"/>
          </p:cNvSpPr>
          <p:nvPr>
            <p:ph idx="1"/>
          </p:nvPr>
        </p:nvSpPr>
        <p:spPr/>
        <p:txBody>
          <a:bodyPr/>
          <a:lstStyle/>
          <a:p>
            <a:r>
              <a:rPr lang="en-US" dirty="0"/>
              <a:t>Homework: 40%</a:t>
            </a:r>
          </a:p>
          <a:p>
            <a:r>
              <a:rPr lang="en-US" dirty="0"/>
              <a:t>Midterm exam: 25%</a:t>
            </a:r>
          </a:p>
          <a:p>
            <a:r>
              <a:rPr lang="en-US" dirty="0"/>
              <a:t>Course project: </a:t>
            </a:r>
            <a:r>
              <a:rPr lang="en-US" altLang="zh-CN" dirty="0"/>
              <a:t>30</a:t>
            </a:r>
            <a:r>
              <a:rPr lang="en-US" dirty="0"/>
              <a:t>%</a:t>
            </a:r>
          </a:p>
          <a:p>
            <a:r>
              <a:rPr lang="en-US" dirty="0"/>
              <a:t>Participation: </a:t>
            </a:r>
            <a:r>
              <a:rPr lang="en-US" altLang="zh-CN" dirty="0"/>
              <a:t>5</a:t>
            </a:r>
            <a:r>
              <a:rPr lang="en-US" dirty="0"/>
              <a:t>%</a:t>
            </a:r>
          </a:p>
          <a:p>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8</a:t>
            </a:fld>
            <a:endParaRPr lang="en-US" dirty="0">
              <a:solidFill>
                <a:prstClr val="black"/>
              </a:solidFill>
              <a:latin typeface="Calibri"/>
            </a:endParaRPr>
          </a:p>
        </p:txBody>
      </p:sp>
    </p:spTree>
    <p:extLst>
      <p:ext uri="{BB962C8B-B14F-4D97-AF65-F5344CB8AC3E}">
        <p14:creationId xmlns:p14="http://schemas.microsoft.com/office/powerpoint/2010/main" val="4159555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00B0F0"/>
                </a:solidFill>
              </a:rPr>
              <a:t>Good luck and have fun!</a:t>
            </a:r>
            <a:endParaRPr lang="en-US" dirty="0">
              <a:solidFill>
                <a:srgbClr val="00B0F0"/>
              </a:solidFill>
              <a:cs typeface="Calibri"/>
            </a:endParaRPr>
          </a:p>
        </p:txBody>
      </p:sp>
    </p:spTree>
    <p:extLst>
      <p:ext uri="{BB962C8B-B14F-4D97-AF65-F5344CB8AC3E}">
        <p14:creationId xmlns:p14="http://schemas.microsoft.com/office/powerpoint/2010/main" val="4982071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475F1C-F312-CA56-80F3-26FB6FB8B34C}"/>
              </a:ext>
            </a:extLst>
          </p:cNvPr>
          <p:cNvPicPr>
            <a:picLocks/>
          </p:cNvPicPr>
          <p:nvPr>
            <p:custDataLst>
              <p:tags r:id="rId2"/>
            </p:custDataLst>
          </p:nvPr>
        </p:nvPicPr>
        <p:blipFill>
          <a:blip r:embed="rId9"/>
          <a:stretch>
            <a:fillRect/>
          </a:stretch>
        </p:blipFill>
        <p:spPr>
          <a:xfrm>
            <a:off x="3901440" y="617220"/>
            <a:ext cx="1036320" cy="450799"/>
          </a:xfrm>
          <a:prstGeom prst="rect">
            <a:avLst/>
          </a:prstGeom>
        </p:spPr>
      </p:pic>
      <p:pic>
        <p:nvPicPr>
          <p:cNvPr id="5" name="Picture 4">
            <a:extLst>
              <a:ext uri="{FF2B5EF4-FFF2-40B4-BE49-F238E27FC236}">
                <a16:creationId xmlns:a16="http://schemas.microsoft.com/office/drawing/2014/main" id="{9302514D-1F0C-FAA0-0F34-B5276555A19C}"/>
              </a:ext>
            </a:extLst>
          </p:cNvPr>
          <p:cNvPicPr>
            <a:picLocks/>
          </p:cNvPicPr>
          <p:nvPr>
            <p:custDataLst>
              <p:tags r:id="rId3"/>
            </p:custDataLst>
          </p:nvPr>
        </p:nvPicPr>
        <p:blipFill>
          <a:blip r:embed="rId10"/>
          <a:stretch>
            <a:fillRect/>
          </a:stretch>
        </p:blipFill>
        <p:spPr>
          <a:xfrm>
            <a:off x="1158240" y="2270760"/>
            <a:ext cx="2316480" cy="2316480"/>
          </a:xfrm>
          <a:prstGeom prst="rect">
            <a:avLst/>
          </a:prstGeom>
        </p:spPr>
      </p:pic>
      <p:sp>
        <p:nvSpPr>
          <p:cNvPr id="6" name="Rectangle 5">
            <a:extLst>
              <a:ext uri="{FF2B5EF4-FFF2-40B4-BE49-F238E27FC236}">
                <a16:creationId xmlns:a16="http://schemas.microsoft.com/office/drawing/2014/main" id="{0C20E3C4-E8E8-3562-4320-94FEBF64E305}"/>
              </a:ext>
            </a:extLst>
          </p:cNvPr>
          <p:cNvSpPr/>
          <p:nvPr>
            <p:custDataLst>
              <p:tags r:id="rId4"/>
            </p:custDataLst>
          </p:nvPr>
        </p:nvSpPr>
        <p:spPr>
          <a:xfrm>
            <a:off x="3901440" y="2571750"/>
            <a:ext cx="7315199" cy="1714500"/>
          </a:xfrm>
          <a:prstGeom prst="rect">
            <a:avLst/>
          </a:prstGeom>
          <a:noFill/>
          <a:ln w="26425"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Audience Q&amp;A Session</a:t>
            </a:r>
          </a:p>
        </p:txBody>
      </p:sp>
      <p:sp>
        <p:nvSpPr>
          <p:cNvPr id="7" name="Rounded Rectangle 6">
            <a:extLst>
              <a:ext uri="{FF2B5EF4-FFF2-40B4-BE49-F238E27FC236}">
                <a16:creationId xmlns:a16="http://schemas.microsoft.com/office/drawing/2014/main" id="{A23AD33B-00D6-8F2C-DA88-38E30C3BB338}"/>
              </a:ext>
            </a:extLst>
          </p:cNvPr>
          <p:cNvSpPr/>
          <p:nvPr>
            <p:custDataLst>
              <p:tags r:id="rId5"/>
            </p:custDataLst>
          </p:nvPr>
        </p:nvSpPr>
        <p:spPr>
          <a:xfrm>
            <a:off x="6286500" y="396850"/>
            <a:ext cx="5524500" cy="891540"/>
          </a:xfrm>
          <a:prstGeom prst="roundRect">
            <a:avLst/>
          </a:prstGeom>
          <a:solidFill>
            <a:srgbClr val="F4F4F4"/>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US" sz="2000">
                <a:solidFill>
                  <a:srgbClr val="5B5B5B"/>
                </a:solidFill>
              </a:rPr>
              <a:t>Please download and install the Slido app on all computers you use</a:t>
            </a:r>
          </a:p>
        </p:txBody>
      </p:sp>
      <p:pic>
        <p:nvPicPr>
          <p:cNvPr id="9" name="Picture 8">
            <a:extLst>
              <a:ext uri="{FF2B5EF4-FFF2-40B4-BE49-F238E27FC236}">
                <a16:creationId xmlns:a16="http://schemas.microsoft.com/office/drawing/2014/main" id="{A8E5141E-7741-F1AA-F1E9-88125946075F}"/>
              </a:ext>
            </a:extLst>
          </p:cNvPr>
          <p:cNvPicPr>
            <a:picLocks/>
          </p:cNvPicPr>
          <p:nvPr>
            <p:custDataLst>
              <p:tags r:id="rId6"/>
            </p:custDataLst>
          </p:nvPr>
        </p:nvPicPr>
        <p:blipFill>
          <a:blip r:embed="rId11"/>
          <a:stretch>
            <a:fillRect/>
          </a:stretch>
        </p:blipFill>
        <p:spPr>
          <a:xfrm>
            <a:off x="10826048" y="543954"/>
            <a:ext cx="597332" cy="597332"/>
          </a:xfrm>
          <a:prstGeom prst="rect">
            <a:avLst/>
          </a:prstGeom>
        </p:spPr>
      </p:pic>
      <p:sp>
        <p:nvSpPr>
          <p:cNvPr id="10" name="Rectangle 9">
            <a:extLst>
              <a:ext uri="{FF2B5EF4-FFF2-40B4-BE49-F238E27FC236}">
                <a16:creationId xmlns:a16="http://schemas.microsoft.com/office/drawing/2014/main" id="{D01ABA8E-8197-9670-60C4-0C6C6274DD00}"/>
              </a:ext>
            </a:extLst>
          </p:cNvPr>
          <p:cNvSpPr/>
          <p:nvPr>
            <p:custDataLst>
              <p:tags r:id="rId7"/>
            </p:custDataLst>
          </p:nvPr>
        </p:nvSpPr>
        <p:spPr>
          <a:xfrm>
            <a:off x="3901440" y="6032500"/>
            <a:ext cx="7315199" cy="450799"/>
          </a:xfrm>
          <a:prstGeom prst="rect">
            <a:avLst/>
          </a:prstGeom>
          <a:solidFill>
            <a:srgbClr val="FFFFFF"/>
          </a:solidFill>
          <a:ln w="26425" cap="flat" cmpd="sng" algn="ctr">
            <a:noFill/>
            <a:prstDash val="solid"/>
          </a:ln>
          <a:effectLst/>
          <a:extLst>
            <a:ext uri="{91240B29-F687-4F45-9708-019B960494DF}">
              <a14:hiddenLine xmlns:a14="http://schemas.microsoft.com/office/drawing/2010/main" w="26425"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US" sz="2200" b="1">
                <a:solidFill>
                  <a:srgbClr val="5B5B5B"/>
                </a:solidFill>
              </a:rPr>
              <a:t>ⓘ</a:t>
            </a:r>
            <a:r>
              <a:rPr lang="en-US" sz="2000">
                <a:solidFill>
                  <a:srgbClr val="5B5B5B"/>
                </a:solidFill>
              </a:rPr>
              <a:t> Start presenting to display the audience questions on this slide.</a:t>
            </a:r>
          </a:p>
        </p:txBody>
      </p:sp>
    </p:spTree>
    <p:custDataLst>
      <p:tags r:id="rId1"/>
    </p:custDataLst>
    <p:extLst>
      <p:ext uri="{BB962C8B-B14F-4D97-AF65-F5344CB8AC3E}">
        <p14:creationId xmlns:p14="http://schemas.microsoft.com/office/powerpoint/2010/main" val="2708523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Homework</a:t>
            </a:r>
          </a:p>
        </p:txBody>
      </p:sp>
      <p:sp>
        <p:nvSpPr>
          <p:cNvPr id="3" name="Content Placeholder 2"/>
          <p:cNvSpPr>
            <a:spLocks noGrp="1"/>
          </p:cNvSpPr>
          <p:nvPr>
            <p:ph idx="1"/>
          </p:nvPr>
        </p:nvSpPr>
        <p:spPr/>
        <p:txBody>
          <a:bodyPr vert="horz" lIns="91440" tIns="45720" rIns="91440" bIns="45720" rtlCol="0" anchor="t">
            <a:normAutofit fontScale="92500" lnSpcReduction="10000"/>
          </a:bodyPr>
          <a:lstStyle/>
          <a:p>
            <a:r>
              <a:rPr lang="en-US" dirty="0"/>
              <a:t>Homework: 40%</a:t>
            </a:r>
          </a:p>
          <a:p>
            <a:pPr lvl="1"/>
            <a:r>
              <a:rPr lang="en-US" dirty="0"/>
              <a:t>4 assignments (homework 0 is not counted towards your grade)</a:t>
            </a:r>
          </a:p>
          <a:p>
            <a:pPr lvl="1"/>
            <a:r>
              <a:rPr lang="en-US" dirty="0">
                <a:latin typeface="Tahoma"/>
                <a:ea typeface="Tahoma"/>
                <a:cs typeface="Tahoma"/>
              </a:rPr>
              <a:t>Deadline: 10:00 pm of the indicated due date via </a:t>
            </a:r>
            <a:r>
              <a:rPr lang="en-US" i="1" dirty="0" err="1">
                <a:latin typeface="Tahoma"/>
                <a:ea typeface="Tahoma"/>
                <a:cs typeface="Tahoma"/>
              </a:rPr>
              <a:t>BruinLearn</a:t>
            </a:r>
            <a:r>
              <a:rPr lang="en-US" i="1" dirty="0">
                <a:latin typeface="Tahoma"/>
                <a:ea typeface="Tahoma"/>
                <a:cs typeface="Tahoma"/>
              </a:rPr>
              <a:t> </a:t>
            </a:r>
            <a:r>
              <a:rPr lang="en-US" dirty="0">
                <a:latin typeface="Tahoma"/>
                <a:ea typeface="Tahoma"/>
                <a:cs typeface="Tahoma"/>
              </a:rPr>
              <a:t>system</a:t>
            </a:r>
            <a:endParaRPr lang="en-US" dirty="0"/>
          </a:p>
          <a:p>
            <a:pPr lvl="2"/>
            <a:r>
              <a:rPr lang="en-US" i="1" dirty="0">
                <a:solidFill>
                  <a:srgbClr val="FF0000"/>
                </a:solidFill>
              </a:rPr>
              <a:t>Late submission policy: </a:t>
            </a:r>
            <a:r>
              <a:rPr lang="en-US" altLang="en-US" dirty="0">
                <a:latin typeface="Arial" panose="020B0604020202020204" pitchFamily="34" charset="0"/>
              </a:rPr>
              <a:t>get original score multiplied by     </a:t>
            </a:r>
          </a:p>
          <a:p>
            <a:pPr marL="548640" lvl="2" indent="0">
              <a:buNone/>
            </a:pPr>
            <a:r>
              <a:rPr lang="en-US" altLang="en-US" dirty="0">
                <a:latin typeface="Arial" panose="020B0604020202020204" pitchFamily="34" charset="0"/>
              </a:rPr>
              <a:t>if you are t hours late. </a:t>
            </a:r>
          </a:p>
          <a:p>
            <a:pPr lvl="2"/>
            <a:endParaRPr lang="en-US" i="1" dirty="0">
              <a:solidFill>
                <a:srgbClr val="FF0000"/>
              </a:solidFill>
            </a:endParaRPr>
          </a:p>
          <a:p>
            <a:pPr lvl="2"/>
            <a:endParaRPr lang="en-US" i="1" dirty="0">
              <a:solidFill>
                <a:srgbClr val="FF0000"/>
              </a:solidFill>
            </a:endParaRPr>
          </a:p>
          <a:p>
            <a:pPr lvl="2"/>
            <a:endParaRPr lang="en-US" i="1" dirty="0">
              <a:solidFill>
                <a:srgbClr val="FF0000"/>
              </a:solidFill>
            </a:endParaRPr>
          </a:p>
          <a:p>
            <a:pPr lvl="2"/>
            <a:endParaRPr lang="en-US" i="1" dirty="0">
              <a:solidFill>
                <a:srgbClr val="FF0000"/>
              </a:solidFill>
            </a:endParaRPr>
          </a:p>
          <a:p>
            <a:pPr lvl="1"/>
            <a:r>
              <a:rPr lang="en-US" sz="2400" dirty="0">
                <a:solidFill>
                  <a:srgbClr val="FF0000"/>
                </a:solidFill>
              </a:rPr>
              <a:t>No copying or sharing of homework!</a:t>
            </a:r>
          </a:p>
          <a:p>
            <a:pPr lvl="2"/>
            <a:r>
              <a:rPr lang="en-US" altLang="zh-CN" sz="2000" dirty="0"/>
              <a:t>Y</a:t>
            </a:r>
            <a:r>
              <a:rPr lang="en-US" sz="2000" dirty="0"/>
              <a:t>ou can discuss </a:t>
            </a:r>
            <a:r>
              <a:rPr lang="en-US" altLang="zh-CN" sz="2000" dirty="0"/>
              <a:t>the</a:t>
            </a:r>
            <a:r>
              <a:rPr lang="zh-CN" altLang="en-US" sz="2000" dirty="0"/>
              <a:t> </a:t>
            </a:r>
            <a:r>
              <a:rPr lang="en-US" altLang="zh-CN" sz="2000" dirty="0"/>
              <a:t>problems</a:t>
            </a:r>
            <a:r>
              <a:rPr lang="en-US" sz="2000" dirty="0"/>
              <a:t> and ideas with others</a:t>
            </a:r>
            <a:r>
              <a:rPr lang="en-US" altLang="zh-CN" sz="2000" dirty="0"/>
              <a:t>,</a:t>
            </a:r>
            <a:r>
              <a:rPr lang="zh-CN" altLang="en-US" sz="2000" dirty="0"/>
              <a:t> </a:t>
            </a:r>
            <a:r>
              <a:rPr lang="en-US" altLang="zh-CN" sz="2000" dirty="0"/>
              <a:t>but</a:t>
            </a:r>
            <a:r>
              <a:rPr lang="zh-CN" altLang="en-US" sz="2000" dirty="0"/>
              <a:t> </a:t>
            </a:r>
            <a:r>
              <a:rPr lang="en-US" altLang="zh-CN" sz="2000" dirty="0"/>
              <a:t>you</a:t>
            </a:r>
            <a:r>
              <a:rPr lang="zh-CN" altLang="en-US" sz="2000" dirty="0"/>
              <a:t> </a:t>
            </a:r>
            <a:r>
              <a:rPr lang="en-US" altLang="zh-CN" sz="2000" dirty="0"/>
              <a:t>MUST</a:t>
            </a:r>
            <a:r>
              <a:rPr lang="zh-CN" altLang="en-US" sz="2000" dirty="0"/>
              <a:t> </a:t>
            </a:r>
            <a:r>
              <a:rPr lang="en-US" altLang="zh-CN" sz="2000" dirty="0"/>
              <a:t>write</a:t>
            </a:r>
            <a:r>
              <a:rPr lang="zh-CN" altLang="en-US" sz="2000" dirty="0"/>
              <a:t> </a:t>
            </a:r>
            <a:r>
              <a:rPr lang="en-US" altLang="zh-CN" sz="2000" dirty="0"/>
              <a:t>your</a:t>
            </a:r>
            <a:r>
              <a:rPr lang="zh-CN" altLang="en-US" sz="2000" dirty="0"/>
              <a:t> </a:t>
            </a:r>
            <a:r>
              <a:rPr lang="en-US" altLang="zh-CN" sz="2000" dirty="0"/>
              <a:t>own</a:t>
            </a:r>
            <a:r>
              <a:rPr lang="zh-CN" altLang="en-US" sz="2000" dirty="0"/>
              <a:t> </a:t>
            </a:r>
            <a:r>
              <a:rPr lang="en-US" altLang="zh-CN" sz="2000" dirty="0"/>
              <a:t>homework</a:t>
            </a:r>
          </a:p>
          <a:p>
            <a:pPr lvl="2"/>
            <a:r>
              <a:rPr lang="en-US" sz="2000" dirty="0"/>
              <a:t>No AI models allowed (e.g., ChatGPT)</a:t>
            </a:r>
          </a:p>
          <a:p>
            <a:pPr lvl="2"/>
            <a:r>
              <a:rPr lang="en-US" sz="2000" i="1" dirty="0">
                <a:solidFill>
                  <a:srgbClr val="FF0000"/>
                </a:solidFill>
              </a:rPr>
              <a:t>Suspicious cases will be reported to The Office of the Dean of Students</a:t>
            </a:r>
          </a:p>
          <a:p>
            <a:pPr lvl="2"/>
            <a:r>
              <a:rPr lang="en-US" sz="2000" i="1" dirty="0">
                <a:solidFill>
                  <a:srgbClr val="00B0F0"/>
                </a:solidFill>
              </a:rPr>
              <a:t>We will help you with homework assignments related questions in afternoon section</a:t>
            </a:r>
            <a:r>
              <a:rPr lang="en-US" altLang="zh-CN" sz="2000" i="1" dirty="0">
                <a:solidFill>
                  <a:srgbClr val="00B0F0"/>
                </a:solidFill>
              </a:rPr>
              <a:t>s</a:t>
            </a:r>
            <a:endParaRPr lang="en-US" sz="2000" i="1" dirty="0">
              <a:solidFill>
                <a:srgbClr val="00B0F0"/>
              </a:solidFill>
            </a:endParaRPr>
          </a:p>
          <a:p>
            <a:pPr lvl="1"/>
            <a:endParaRPr lang="en-US" dirty="0"/>
          </a:p>
          <a:p>
            <a:endParaRPr lang="en-US" dirty="0"/>
          </a:p>
        </p:txBody>
      </p:sp>
      <p:sp>
        <p:nvSpPr>
          <p:cNvPr id="4" name="Slide Number Placeholder 3"/>
          <p:cNvSpPr>
            <a:spLocks noGrp="1"/>
          </p:cNvSpPr>
          <p:nvPr>
            <p:ph type="sldNum" sz="quarter" idx="12"/>
          </p:nvPr>
        </p:nvSpPr>
        <p:spPr/>
        <p:txBody>
          <a:bodyPr/>
          <a:lstStyle/>
          <a:p>
            <a:pPr fontAlgn="auto">
              <a:spcBef>
                <a:spcPts val="0"/>
              </a:spcBef>
              <a:spcAft>
                <a:spcPts val="0"/>
              </a:spcAft>
            </a:pPr>
            <a:fld id="{F9913601-2E22-4589-A394-4D3650FFD697}" type="slidenum">
              <a:rPr lang="en-US" smtClean="0">
                <a:solidFill>
                  <a:prstClr val="black"/>
                </a:solidFill>
                <a:latin typeface="Calibri"/>
              </a:rPr>
              <a:pPr fontAlgn="auto">
                <a:spcBef>
                  <a:spcPts val="0"/>
                </a:spcBef>
                <a:spcAft>
                  <a:spcPts val="0"/>
                </a:spcAft>
              </a:pPr>
              <a:t>9</a:t>
            </a:fld>
            <a:endParaRPr lang="en-US" dirty="0">
              <a:solidFill>
                <a:prstClr val="black"/>
              </a:solidFill>
              <a:latin typeface="Calibri"/>
            </a:endParaRPr>
          </a:p>
        </p:txBody>
      </p:sp>
      <p:pic>
        <p:nvPicPr>
          <p:cNvPr id="6" name="Picture 5">
            <a:extLst>
              <a:ext uri="{FF2B5EF4-FFF2-40B4-BE49-F238E27FC236}">
                <a16:creationId xmlns:a16="http://schemas.microsoft.com/office/drawing/2014/main" id="{1A56192F-2C61-4375-8D02-21EF7C5E48CC}"/>
              </a:ext>
            </a:extLst>
          </p:cNvPr>
          <p:cNvPicPr>
            <a:picLocks noChangeAspect="1"/>
          </p:cNvPicPr>
          <p:nvPr/>
        </p:nvPicPr>
        <p:blipFill>
          <a:blip r:embed="rId2"/>
          <a:stretch>
            <a:fillRect/>
          </a:stretch>
        </p:blipFill>
        <p:spPr>
          <a:xfrm>
            <a:off x="7042265" y="3015912"/>
            <a:ext cx="3934691" cy="1397851"/>
          </a:xfrm>
          <a:prstGeom prst="rect">
            <a:avLst/>
          </a:prstGeom>
        </p:spPr>
      </p:pic>
      <p:pic>
        <p:nvPicPr>
          <p:cNvPr id="7" name="Picture 6" descr="A close-up of a black background&#10;&#10;Description automatically generated">
            <a:extLst>
              <a:ext uri="{FF2B5EF4-FFF2-40B4-BE49-F238E27FC236}">
                <a16:creationId xmlns:a16="http://schemas.microsoft.com/office/drawing/2014/main" id="{56B3ACA8-7671-6E74-B929-55B4226AA19B}"/>
              </a:ext>
            </a:extLst>
          </p:cNvPr>
          <p:cNvPicPr>
            <a:picLocks noChangeAspect="1"/>
          </p:cNvPicPr>
          <p:nvPr/>
        </p:nvPicPr>
        <p:blipFill>
          <a:blip r:embed="rId3"/>
          <a:stretch>
            <a:fillRect/>
          </a:stretch>
        </p:blipFill>
        <p:spPr>
          <a:xfrm>
            <a:off x="7965337" y="2523963"/>
            <a:ext cx="2275943" cy="341137"/>
          </a:xfrm>
          <a:prstGeom prst="rect">
            <a:avLst/>
          </a:prstGeom>
        </p:spPr>
      </p:pic>
    </p:spTree>
    <p:extLst>
      <p:ext uri="{BB962C8B-B14F-4D97-AF65-F5344CB8AC3E}">
        <p14:creationId xmlns:p14="http://schemas.microsoft.com/office/powerpoint/2010/main" val="36211554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0.0"/>
  <p:tag name="SLIDO_PRESENTATION_ID" val="00000000-0000-0000-0000-000000000000"/>
  <p:tag name="SLIDO_EVENT_UUID" val="7455ff41-36a6-4f04-81f9-6589c76f9a06"/>
  <p:tag name="SLIDO_EVENT_SECTION_UUID" val="c8c92289-98da-4835-9cbd-fad40b472780"/>
</p:tagLst>
</file>

<file path=ppt/tags/tag10.xml><?xml version="1.0" encoding="utf-8"?>
<p:tagLst xmlns:a="http://schemas.openxmlformats.org/drawingml/2006/main" xmlns:r="http://schemas.openxmlformats.org/officeDocument/2006/relationships" xmlns:p="http://schemas.openxmlformats.org/presentationml/2006/main">
  <p:tag name="SLIDO_ELEMENT" val="logo"/>
</p:tagLst>
</file>

<file path=ppt/tags/tag1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2.xml><?xml version="1.0" encoding="utf-8"?>
<p:tagLst xmlns:a="http://schemas.openxmlformats.org/drawingml/2006/main" xmlns:r="http://schemas.openxmlformats.org/officeDocument/2006/relationships" xmlns:p="http://schemas.openxmlformats.org/presentationml/2006/main">
  <p:tag name="SLIDO_ELEMENT" val="title"/>
</p:tagLst>
</file>

<file path=ppt/tags/tag1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4.xml><?xml version="1.0" encoding="utf-8"?>
<p:tagLst xmlns:a="http://schemas.openxmlformats.org/drawingml/2006/main" xmlns:r="http://schemas.openxmlformats.org/officeDocument/2006/relationships" xmlns:p="http://schemas.openxmlformats.org/presentationml/2006/main">
  <p:tag name="SLIDO_ELEMENT" val="dotty"/>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TYPE" val="SlidoQA"/>
</p:tagLst>
</file>

<file path=ppt/tags/tag17.xml><?xml version="1.0" encoding="utf-8"?>
<p:tagLst xmlns:a="http://schemas.openxmlformats.org/drawingml/2006/main" xmlns:r="http://schemas.openxmlformats.org/officeDocument/2006/relationships" xmlns:p="http://schemas.openxmlformats.org/presentationml/2006/main">
  <p:tag name="SLIDO_ELEMENT" val="logo"/>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TYPE" val="SlidoQA"/>
</p:tagLst>
</file>

<file path=ppt/tags/tag2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1.xml><?xml version="1.0" encoding="utf-8"?>
<p:tagLst xmlns:a="http://schemas.openxmlformats.org/drawingml/2006/main" xmlns:r="http://schemas.openxmlformats.org/officeDocument/2006/relationships" xmlns:p="http://schemas.openxmlformats.org/presentationml/2006/main">
  <p:tag name="SLIDO_ELEMENT" val="dotty"/>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7.xml><?xml version="1.0" encoding="utf-8"?>
<p:tagLst xmlns:a="http://schemas.openxmlformats.org/drawingml/2006/main" xmlns:r="http://schemas.openxmlformats.org/officeDocument/2006/relationships" xmlns:p="http://schemas.openxmlformats.org/presentationml/2006/main">
  <p:tag name="SLIDO_ELEMENT" val="dotty"/>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TYPE" val="SlidoQA"/>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CS97-01-Introduction" id="{210B9B29-AB9E-924E-AA9B-7F128FAF3927}" vid="{09E1065D-8B0A-544C-A88A-6469C31CE4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S97-01-Introduction" id="{210B9B29-AB9E-924E-AA9B-7F128FAF3927}" vid="{FC1876A6-0D24-3A4C-B189-6F22255D0B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Yizhou_template</Template>
  <TotalTime>1830</TotalTime>
  <Words>3144</Words>
  <Application>Microsoft Macintosh PowerPoint</Application>
  <PresentationFormat>Widescreen</PresentationFormat>
  <Paragraphs>541</Paragraphs>
  <Slides>81</Slides>
  <Notes>19</Notes>
  <HiddenSlides>1</HiddenSlides>
  <MMClips>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81</vt:i4>
      </vt:variant>
    </vt:vector>
  </HeadingPairs>
  <TitlesOfParts>
    <vt:vector size="90" baseType="lpstr">
      <vt:lpstr>Aptos</vt:lpstr>
      <vt:lpstr>Arial</vt:lpstr>
      <vt:lpstr>Calibri</vt:lpstr>
      <vt:lpstr>Calibri Light</vt:lpstr>
      <vt:lpstr>Tahoma</vt:lpstr>
      <vt:lpstr>Wingdings</vt:lpstr>
      <vt:lpstr>Clarity</vt:lpstr>
      <vt:lpstr>Office Theme</vt:lpstr>
      <vt:lpstr>Document</vt:lpstr>
      <vt:lpstr>CS97: Introduction to Data Science</vt:lpstr>
      <vt:lpstr>CS97: Introduction to Data Science</vt:lpstr>
      <vt:lpstr>Instructor Information</vt:lpstr>
      <vt:lpstr>TA Information</vt:lpstr>
      <vt:lpstr>Ice Breaker Questions</vt:lpstr>
      <vt:lpstr>Logistics of CSSI Intermediate Track CS 97</vt:lpstr>
      <vt:lpstr>Classrooms</vt:lpstr>
      <vt:lpstr>Grading</vt:lpstr>
      <vt:lpstr>Grading: Homework</vt:lpstr>
      <vt:lpstr>Grading: Midterm Exam</vt:lpstr>
      <vt:lpstr>Grading: Course Project</vt:lpstr>
      <vt:lpstr>Grading: Participation</vt:lpstr>
      <vt:lpstr>Conflicts and Special Accommodation Requests</vt:lpstr>
      <vt:lpstr>Textbooks (Optional)</vt:lpstr>
      <vt:lpstr>About CS 97</vt:lpstr>
      <vt:lpstr>Syllabus</vt:lpstr>
      <vt:lpstr>Prerequisites</vt:lpstr>
      <vt:lpstr>A few words before we start</vt:lpstr>
      <vt:lpstr>The role of mathematics</vt:lpstr>
      <vt:lpstr>Learning objectives</vt:lpstr>
      <vt:lpstr>PowerPoint Presentation</vt:lpstr>
      <vt:lpstr>1. Introduction</vt:lpstr>
      <vt:lpstr>Big Data</vt:lpstr>
      <vt:lpstr>Why am I excited about data science?</vt:lpstr>
      <vt:lpstr>Why am I excited about data science?</vt:lpstr>
      <vt:lpstr>Why am I excited about data science?</vt:lpstr>
      <vt:lpstr>Why am I excited about data science?</vt:lpstr>
      <vt:lpstr>Why am I excited about data science?</vt:lpstr>
      <vt:lpstr>Overview: What is Data Science?</vt:lpstr>
      <vt:lpstr>1. Introduction</vt:lpstr>
      <vt:lpstr>What are the data?</vt:lpstr>
      <vt:lpstr>Vector/Tabular Data</vt:lpstr>
      <vt:lpstr>Set Data</vt:lpstr>
      <vt:lpstr>Text Data</vt:lpstr>
      <vt:lpstr>Sequence Data</vt:lpstr>
      <vt:lpstr>Time Series</vt:lpstr>
      <vt:lpstr>Time Series</vt:lpstr>
      <vt:lpstr>Graph / Network</vt:lpstr>
      <vt:lpstr>Graph / Network – Community Detection</vt:lpstr>
      <vt:lpstr>Image Data</vt:lpstr>
      <vt:lpstr>Image Data – Neural Style Transfer</vt:lpstr>
      <vt:lpstr>Image Data – Image Captioning</vt:lpstr>
      <vt:lpstr>1. Introduction</vt:lpstr>
      <vt:lpstr>The Science Component</vt:lpstr>
      <vt:lpstr>Does science require data?</vt:lpstr>
      <vt:lpstr>Does data require science?</vt:lpstr>
      <vt:lpstr>Key message</vt:lpstr>
      <vt:lpstr>Some references if you are interested</vt:lpstr>
      <vt:lpstr>PowerPoint Presentation</vt:lpstr>
      <vt:lpstr>What are the functions?</vt:lpstr>
      <vt:lpstr>Taxonomy of data science functions</vt:lpstr>
      <vt:lpstr>Regression</vt:lpstr>
      <vt:lpstr>Classification</vt:lpstr>
      <vt:lpstr>Cluster Analysis</vt:lpstr>
      <vt:lpstr>Others</vt:lpstr>
      <vt:lpstr>What is a typical life cycle of data science?</vt:lpstr>
      <vt:lpstr>Data Science Life Cycle</vt:lpstr>
      <vt:lpstr>Data Science Life Cycle</vt:lpstr>
      <vt:lpstr>Data Science Life Cycle</vt:lpstr>
      <vt:lpstr>Data Science Life Cycle</vt:lpstr>
      <vt:lpstr>Data Science Life Cycle</vt:lpstr>
      <vt:lpstr>Data Science Life Cycle</vt:lpstr>
      <vt:lpstr>1. Introduction</vt:lpstr>
      <vt:lpstr>Course Content</vt:lpstr>
      <vt:lpstr>Algorithm to be covered</vt:lpstr>
      <vt:lpstr>How to learn these algorithms?</vt:lpstr>
      <vt:lpstr>What skills are needed (in the long run)?</vt:lpstr>
      <vt:lpstr>PowerPoint Presentation</vt:lpstr>
      <vt:lpstr>More Detailed View</vt:lpstr>
      <vt:lpstr>Use the following as your study guide to college-level data science  </vt:lpstr>
      <vt:lpstr>Major Concepts Related to Probability and Statistics</vt:lpstr>
      <vt:lpstr>Major Concepts in Linear Algebra</vt:lpstr>
      <vt:lpstr>Related Concepts from Calculus</vt:lpstr>
      <vt:lpstr>Optimization Related</vt:lpstr>
      <vt:lpstr>The Role of Mathematics (II)</vt:lpstr>
      <vt:lpstr>Suggestions on Learning Strategies</vt:lpstr>
      <vt:lpstr>Suggestions on Learning Strategies</vt:lpstr>
      <vt:lpstr>Suggestions on Learning Strategies</vt:lpstr>
      <vt:lpstr>Suggestions on Learning Strategies</vt:lpstr>
      <vt:lpstr>Good luck and have fun!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Shichang Zhang</dc:creator>
  <cp:lastModifiedBy>Shichang Zhang</cp:lastModifiedBy>
  <cp:revision>10</cp:revision>
  <dcterms:created xsi:type="dcterms:W3CDTF">2024-06-20T06:01:41Z</dcterms:created>
  <dcterms:modified xsi:type="dcterms:W3CDTF">2024-06-24T04:47:39Z</dcterms:modified>
</cp:coreProperties>
</file>